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ynamo Condensed Bold" charset="1" panose="020B080402020A060404"/>
      <p:regular r:id="rId12"/>
    </p:embeddedFont>
    <p:embeddedFont>
      <p:font typeface="TAN Headline" charset="1" panose="00000000000000000000"/>
      <p:regular r:id="rId13"/>
    </p:embeddedFont>
    <p:embeddedFont>
      <p:font typeface="Canva Sans Bold" charset="1" panose="020B0803030501040103"/>
      <p:regular r:id="rId14"/>
    </p:embeddedFont>
    <p:embeddedFont>
      <p:font typeface="Solway" charset="1" panose="00000500000000000000"/>
      <p:regular r:id="rId15"/>
    </p:embeddedFont>
    <p:embeddedFont>
      <p:font typeface="Canva Sans" charset="1" panose="020B0503030501040103"/>
      <p:regular r:id="rId16"/>
    </p:embeddedFont>
    <p:embeddedFont>
      <p:font typeface="Kagitingan" charset="1" panose="00000000000000000000"/>
      <p:regular r:id="rId17"/>
    </p:embeddedFont>
    <p:embeddedFont>
      <p:font typeface="Intro" charset="1" panose="02000000000000000000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Be Vietnam" charset="1" panose="00000500000000000000"/>
      <p:regular r:id="rId21"/>
    </p:embeddedFont>
    <p:embeddedFont>
      <p:font typeface="Lilita One" charset="1" panose="02000000000000000000"/>
      <p:regular r:id="rId22"/>
    </p:embeddedFont>
    <p:embeddedFont>
      <p:font typeface="Sukar Bold" charset="1" panose="02000500000000000000"/>
      <p:regular r:id="rId23"/>
    </p:embeddedFont>
    <p:embeddedFont>
      <p:font typeface="Sukar" charset="1" panose="02000500000000000000"/>
      <p:regular r:id="rId24"/>
    </p:embeddedFont>
    <p:embeddedFont>
      <p:font typeface="Alike" charset="1" panose="02000000000000000000"/>
      <p:regular r:id="rId25"/>
    </p:embeddedFont>
    <p:embeddedFont>
      <p:font typeface="Alike Bold" charset="1" panose="02000000000000000000"/>
      <p:regular r:id="rId26"/>
    </p:embeddedFont>
    <p:embeddedFont>
      <p:font typeface="Alike Bold Italics" charset="1" panose="02000000000000000000"/>
      <p:regular r:id="rId27"/>
    </p:embeddedFont>
    <p:embeddedFont>
      <p:font typeface="Arimo Italics" charset="1" panose="020B0604020202090204"/>
      <p:regular r:id="rId28"/>
    </p:embeddedFont>
    <p:embeddedFont>
      <p:font typeface="Rubik Bold" charset="1" panose="00000800000000000000"/>
      <p:regular r:id="rId29"/>
    </p:embeddedFont>
    <p:embeddedFont>
      <p:font typeface="Rubik" charset="1" panose="00000000000000000000"/>
      <p:regular r:id="rId30"/>
    </p:embeddedFont>
    <p:embeddedFont>
      <p:font typeface="Ovo" charset="1" panose="02020502070400060406"/>
      <p:regular r:id="rId31"/>
    </p:embeddedFont>
    <p:embeddedFont>
      <p:font typeface="Paalalabas Wide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../media/image22.png" Type="http://schemas.openxmlformats.org/officeDocument/2006/relationships/image"/><Relationship Id="rId23" Target="../media/image23.svg" Type="http://schemas.openxmlformats.org/officeDocument/2006/relationships/image"/><Relationship Id="rId24" Target="../media/image24.png" Type="http://schemas.openxmlformats.org/officeDocument/2006/relationships/image"/><Relationship Id="rId25" Target="../media/image25.svg" Type="http://schemas.openxmlformats.org/officeDocument/2006/relationships/image"/><Relationship Id="rId26" Target="../media/image26.png" Type="http://schemas.openxmlformats.org/officeDocument/2006/relationships/image"/><Relationship Id="rId27" Target="https://github.com/Vineetg2003/AI-SQUAD.git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.png" Type="http://schemas.openxmlformats.org/officeDocument/2006/relationships/image"/><Relationship Id="rId20" Target="../media/image42.pn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24" Target="../media/image46.png" Type="http://schemas.openxmlformats.org/officeDocument/2006/relationships/image"/><Relationship Id="rId25" Target="../media/image47.svg" Type="http://schemas.openxmlformats.org/officeDocument/2006/relationships/image"/><Relationship Id="rId26" Target="../media/image48.png" Type="http://schemas.openxmlformats.org/officeDocument/2006/relationships/image"/><Relationship Id="rId27" Target="../media/image49.svg" Type="http://schemas.openxmlformats.org/officeDocument/2006/relationships/image"/><Relationship Id="rId28" Target="../media/image50.png" Type="http://schemas.openxmlformats.org/officeDocument/2006/relationships/image"/><Relationship Id="rId29" Target="../media/image51.svg" Type="http://schemas.openxmlformats.org/officeDocument/2006/relationships/image"/><Relationship Id="rId3" Target="../media/image3.png" Type="http://schemas.openxmlformats.org/officeDocument/2006/relationships/image"/><Relationship Id="rId30" Target="../media/image52.png" Type="http://schemas.openxmlformats.org/officeDocument/2006/relationships/image"/><Relationship Id="rId31" Target="../media/image53.png" Type="http://schemas.openxmlformats.org/officeDocument/2006/relationships/image"/><Relationship Id="rId32" Target="../media/image54.svg" Type="http://schemas.openxmlformats.org/officeDocument/2006/relationships/image"/><Relationship Id="rId33" Target="../media/image55.png" Type="http://schemas.openxmlformats.org/officeDocument/2006/relationships/image"/><Relationship Id="rId34" Target="../media/image56.png" Type="http://schemas.openxmlformats.org/officeDocument/2006/relationships/image"/><Relationship Id="rId35" Target="../media/image57.png" Type="http://schemas.openxmlformats.org/officeDocument/2006/relationships/image"/><Relationship Id="rId36" Target="../media/image58.png" Type="http://schemas.openxmlformats.org/officeDocument/2006/relationships/image"/><Relationship Id="rId37" Target="../media/image59.png" Type="http://schemas.openxmlformats.org/officeDocument/2006/relationships/image"/><Relationship Id="rId38" Target="../media/image60.svg" Type="http://schemas.openxmlformats.org/officeDocument/2006/relationships/image"/><Relationship Id="rId39" Target="../media/image61.png" Type="http://schemas.openxmlformats.org/officeDocument/2006/relationships/image"/><Relationship Id="rId4" Target="../media/image4.svg" Type="http://schemas.openxmlformats.org/officeDocument/2006/relationships/image"/><Relationship Id="rId40" Target="../media/image62.png" Type="http://schemas.openxmlformats.org/officeDocument/2006/relationships/image"/><Relationship Id="rId41" Target="../media/image63.png" Type="http://schemas.openxmlformats.org/officeDocument/2006/relationships/image"/><Relationship Id="rId42" Target="../media/image64.png" Type="http://schemas.openxmlformats.org/officeDocument/2006/relationships/image"/><Relationship Id="rId43" Target="../media/image65.png" Type="http://schemas.openxmlformats.org/officeDocument/2006/relationships/image"/><Relationship Id="rId44" Target="../media/image66.svg" Type="http://schemas.openxmlformats.org/officeDocument/2006/relationships/image"/><Relationship Id="rId45" Target="../media/image67.png" Type="http://schemas.openxmlformats.org/officeDocument/2006/relationships/image"/><Relationship Id="rId46" Target="../media/image68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14" Target="../media/image79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ower.delhi.gov.in/sites/default/files/power/circulars-orders/vision_doc_mpd-2041.pdf" TargetMode="External" Type="http://schemas.openxmlformats.org/officeDocument/2006/relationships/hyperlink"/><Relationship Id="rId11" Target="https://cea.nic.in/dashboard/?lang=en" TargetMode="External" Type="http://schemas.openxmlformats.org/officeDocument/2006/relationships/hyperlink"/><Relationship Id="rId12" Target="https://www.delhisldc.org/RealTimeDiscomData.aspx?Loc=0804" TargetMode="External" Type="http://schemas.openxmlformats.org/officeDocument/2006/relationships/hyperlink"/><Relationship Id="rId13" Target="https://drive.google.com/file/d/1B5FW67q97pXimsKSH5LrrLUUkS6-g3IB/view?usp=sharing" TargetMode="External" Type="http://schemas.openxmlformats.org/officeDocument/2006/relationships/hyperlink"/><Relationship Id="rId14" Target="https://drive.google.com/file/d/1oiSkGlHe3K8wzsigKGNb8PM15ZXNvBpT/view" TargetMode="External" Type="http://schemas.openxmlformats.org/officeDocument/2006/relationships/hyperlink"/><Relationship Id="rId15" Target="../media/image82.png" Type="http://schemas.openxmlformats.org/officeDocument/2006/relationships/image"/><Relationship Id="rId16" Target="../media/image83.png" Type="http://schemas.openxmlformats.org/officeDocument/2006/relationships/image"/><Relationship Id="rId17" Target="https://economictimes.indiatimes.com/news/india/passengers-report-power-outage-at-delhi-airport-boarding-and-check-in-facilities-briefly-impacted/articleshow/111057633.cms?from=mdr" TargetMode="External" Type="http://schemas.openxmlformats.org/officeDocument/2006/relationships/hyperlink"/><Relationship Id="rId18" Target="https://www.indiatoday.in/cities/delhi/story/power-outage-in-delhi-due-to-fire-at-up-grid-aap-says-failure-extremely-worrying-2551836-2024-06-11" TargetMode="External" Type="http://schemas.openxmlformats.org/officeDocument/2006/relationships/hyperlink"/><Relationship Id="rId19" Target="https://www.hindustantimes.com/india-news/several-parts-of-delhi-hit-by-power-outage-minister-atishi-explains-why-101718103163459.html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https://www.bsesdelhi.com/web/brpl/outage-report" TargetMode="External" Type="http://schemas.openxmlformats.org/officeDocument/2006/relationships/hyperlink"/><Relationship Id="rId8" Target="https://www.bsesdelhi.com/web/bypl/outage-report" TargetMode="External" Type="http://schemas.openxmlformats.org/officeDocument/2006/relationships/hyperlink"/><Relationship Id="rId9" Target="https://www.tatapower-ddl.com/scheduleoutage/119/customers/outage-details/scheduled-outage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5" y="0"/>
            <a:ext cx="18252831" cy="10287000"/>
          </a:xfrm>
          <a:custGeom>
            <a:avLst/>
            <a:gdLst/>
            <a:ahLst/>
            <a:cxnLst/>
            <a:rect r="r" b="b" t="t" l="l"/>
            <a:pathLst>
              <a:path h="10287000" w="18252831">
                <a:moveTo>
                  <a:pt x="0" y="0"/>
                </a:moveTo>
                <a:lnTo>
                  <a:pt x="18252830" y="0"/>
                </a:lnTo>
                <a:lnTo>
                  <a:pt x="18252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5337" y="167986"/>
            <a:ext cx="2812663" cy="1442086"/>
          </a:xfrm>
          <a:custGeom>
            <a:avLst/>
            <a:gdLst/>
            <a:ahLst/>
            <a:cxnLst/>
            <a:rect r="r" b="b" t="t" l="l"/>
            <a:pathLst>
              <a:path h="1442086" w="2812663">
                <a:moveTo>
                  <a:pt x="0" y="0"/>
                </a:moveTo>
                <a:lnTo>
                  <a:pt x="2812663" y="0"/>
                </a:lnTo>
                <a:lnTo>
                  <a:pt x="2812663" y="1442086"/>
                </a:lnTo>
                <a:lnTo>
                  <a:pt x="0" y="144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554" y="167986"/>
            <a:ext cx="1483838" cy="1418920"/>
            <a:chOff x="0" y="0"/>
            <a:chExt cx="1978450" cy="1891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450" cy="1891893"/>
            </a:xfrm>
            <a:custGeom>
              <a:avLst/>
              <a:gdLst/>
              <a:ahLst/>
              <a:cxnLst/>
              <a:rect r="r" b="b" t="t" l="l"/>
              <a:pathLst>
                <a:path h="1891893" w="1978450">
                  <a:moveTo>
                    <a:pt x="0" y="0"/>
                  </a:moveTo>
                  <a:lnTo>
                    <a:pt x="1978450" y="0"/>
                  </a:lnTo>
                  <a:lnTo>
                    <a:pt x="1978450" y="1891893"/>
                  </a:lnTo>
                  <a:lnTo>
                    <a:pt x="0" y="1891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313" y="443676"/>
              <a:ext cx="1627825" cy="1001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AI</a:t>
              </a:r>
            </a:p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SQUAD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50708" y="1705322"/>
            <a:ext cx="10864765" cy="8393214"/>
            <a:chOff x="0" y="0"/>
            <a:chExt cx="2861502" cy="2210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1502" cy="2210558"/>
            </a:xfrm>
            <a:custGeom>
              <a:avLst/>
              <a:gdLst/>
              <a:ahLst/>
              <a:cxnLst/>
              <a:rect r="r" b="b" t="t" l="l"/>
              <a:pathLst>
                <a:path h="2210558" w="2861502">
                  <a:moveTo>
                    <a:pt x="0" y="0"/>
                  </a:moveTo>
                  <a:lnTo>
                    <a:pt x="2861502" y="0"/>
                  </a:lnTo>
                  <a:lnTo>
                    <a:pt x="2861502" y="2210558"/>
                  </a:lnTo>
                  <a:lnTo>
                    <a:pt x="0" y="2210558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61502" cy="2248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2597" y="2099184"/>
            <a:ext cx="486810" cy="394924"/>
          </a:xfrm>
          <a:custGeom>
            <a:avLst/>
            <a:gdLst/>
            <a:ahLst/>
            <a:cxnLst/>
            <a:rect r="r" b="b" t="t" l="l"/>
            <a:pathLst>
              <a:path h="394924" w="486810">
                <a:moveTo>
                  <a:pt x="0" y="0"/>
                </a:moveTo>
                <a:lnTo>
                  <a:pt x="486810" y="0"/>
                </a:lnTo>
                <a:lnTo>
                  <a:pt x="486810" y="394924"/>
                </a:lnTo>
                <a:lnTo>
                  <a:pt x="0" y="39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7238857" y="9085990"/>
            <a:ext cx="1032490" cy="1065796"/>
          </a:xfrm>
          <a:custGeom>
            <a:avLst/>
            <a:gdLst/>
            <a:ahLst/>
            <a:cxnLst/>
            <a:rect r="r" b="b" t="t" l="l"/>
            <a:pathLst>
              <a:path h="1065796" w="1032490">
                <a:moveTo>
                  <a:pt x="0" y="0"/>
                </a:moveTo>
                <a:lnTo>
                  <a:pt x="1032490" y="0"/>
                </a:lnTo>
                <a:lnTo>
                  <a:pt x="1032490" y="1065796"/>
                </a:lnTo>
                <a:lnTo>
                  <a:pt x="0" y="1065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503473" y="1942869"/>
            <a:ext cx="7268187" cy="396569"/>
            <a:chOff x="0" y="0"/>
            <a:chExt cx="9690916" cy="528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9079" cy="526566"/>
            </a:xfrm>
            <a:custGeom>
              <a:avLst/>
              <a:gdLst/>
              <a:ahLst/>
              <a:cxnLst/>
              <a:rect r="r" b="b" t="t" l="l"/>
              <a:pathLst>
                <a:path h="526566" w="649079">
                  <a:moveTo>
                    <a:pt x="0" y="0"/>
                  </a:moveTo>
                  <a:lnTo>
                    <a:pt x="649079" y="0"/>
                  </a:lnTo>
                  <a:lnTo>
                    <a:pt x="649079" y="526566"/>
                  </a:lnTo>
                  <a:lnTo>
                    <a:pt x="0" y="526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49079" y="85725"/>
              <a:ext cx="9041837" cy="443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644">
                  <a:solidFill>
                    <a:srgbClr val="754128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Solving Problems with New Tech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554" y="1749743"/>
            <a:ext cx="6977890" cy="4660642"/>
            <a:chOff x="0" y="0"/>
            <a:chExt cx="1837798" cy="12274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7798" cy="1227494"/>
            </a:xfrm>
            <a:custGeom>
              <a:avLst/>
              <a:gdLst/>
              <a:ahLst/>
              <a:cxnLst/>
              <a:rect r="r" b="b" t="t" l="l"/>
              <a:pathLst>
                <a:path h="1227494" w="1837798">
                  <a:moveTo>
                    <a:pt x="0" y="0"/>
                  </a:moveTo>
                  <a:lnTo>
                    <a:pt x="1837798" y="0"/>
                  </a:lnTo>
                  <a:lnTo>
                    <a:pt x="1837798" y="1227494"/>
                  </a:lnTo>
                  <a:lnTo>
                    <a:pt x="0" y="1227494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37798" cy="1265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554" y="6492654"/>
            <a:ext cx="6977890" cy="3650303"/>
            <a:chOff x="0" y="0"/>
            <a:chExt cx="1837798" cy="9613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37798" cy="961397"/>
            </a:xfrm>
            <a:custGeom>
              <a:avLst/>
              <a:gdLst/>
              <a:ahLst/>
              <a:cxnLst/>
              <a:rect r="r" b="b" t="t" l="l"/>
              <a:pathLst>
                <a:path h="961397" w="1837798">
                  <a:moveTo>
                    <a:pt x="0" y="0"/>
                  </a:moveTo>
                  <a:lnTo>
                    <a:pt x="1837798" y="0"/>
                  </a:lnTo>
                  <a:lnTo>
                    <a:pt x="1837798" y="961397"/>
                  </a:lnTo>
                  <a:lnTo>
                    <a:pt x="0" y="961397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837798" cy="99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62597" y="1901722"/>
            <a:ext cx="486810" cy="394924"/>
          </a:xfrm>
          <a:custGeom>
            <a:avLst/>
            <a:gdLst/>
            <a:ahLst/>
            <a:cxnLst/>
            <a:rect r="r" b="b" t="t" l="l"/>
            <a:pathLst>
              <a:path h="394924" w="486810">
                <a:moveTo>
                  <a:pt x="0" y="0"/>
                </a:moveTo>
                <a:lnTo>
                  <a:pt x="486810" y="0"/>
                </a:lnTo>
                <a:lnTo>
                  <a:pt x="486810" y="394924"/>
                </a:lnTo>
                <a:lnTo>
                  <a:pt x="0" y="39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62597" y="6662798"/>
            <a:ext cx="6368186" cy="404805"/>
            <a:chOff x="0" y="0"/>
            <a:chExt cx="8490915" cy="5397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9079" cy="526566"/>
            </a:xfrm>
            <a:custGeom>
              <a:avLst/>
              <a:gdLst/>
              <a:ahLst/>
              <a:cxnLst/>
              <a:rect r="r" b="b" t="t" l="l"/>
              <a:pathLst>
                <a:path h="526566" w="649079">
                  <a:moveTo>
                    <a:pt x="0" y="0"/>
                  </a:moveTo>
                  <a:lnTo>
                    <a:pt x="649079" y="0"/>
                  </a:lnTo>
                  <a:lnTo>
                    <a:pt x="649079" y="526566"/>
                  </a:lnTo>
                  <a:lnTo>
                    <a:pt x="0" y="526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775387" y="96706"/>
              <a:ext cx="7715528" cy="443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644">
                  <a:solidFill>
                    <a:srgbClr val="754128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 Uniqueness &amp; Innovation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58628" y="2672813"/>
            <a:ext cx="10446979" cy="1401902"/>
            <a:chOff x="0" y="0"/>
            <a:chExt cx="2751468" cy="3692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51468" cy="369225"/>
            </a:xfrm>
            <a:custGeom>
              <a:avLst/>
              <a:gdLst/>
              <a:ahLst/>
              <a:cxnLst/>
              <a:rect r="r" b="b" t="t" l="l"/>
              <a:pathLst>
                <a:path h="369225" w="2751468">
                  <a:moveTo>
                    <a:pt x="28902" y="0"/>
                  </a:moveTo>
                  <a:lnTo>
                    <a:pt x="2722566" y="0"/>
                  </a:lnTo>
                  <a:cubicBezTo>
                    <a:pt x="2730231" y="0"/>
                    <a:pt x="2737583" y="3045"/>
                    <a:pt x="2743003" y="8465"/>
                  </a:cubicBezTo>
                  <a:cubicBezTo>
                    <a:pt x="2748423" y="13885"/>
                    <a:pt x="2751468" y="21236"/>
                    <a:pt x="2751468" y="28902"/>
                  </a:cubicBezTo>
                  <a:lnTo>
                    <a:pt x="2751468" y="340323"/>
                  </a:lnTo>
                  <a:cubicBezTo>
                    <a:pt x="2751468" y="356285"/>
                    <a:pt x="2738528" y="369225"/>
                    <a:pt x="2722566" y="369225"/>
                  </a:cubicBezTo>
                  <a:lnTo>
                    <a:pt x="28902" y="369225"/>
                  </a:lnTo>
                  <a:cubicBezTo>
                    <a:pt x="12940" y="369225"/>
                    <a:pt x="0" y="356285"/>
                    <a:pt x="0" y="340323"/>
                  </a:cubicBezTo>
                  <a:lnTo>
                    <a:pt x="0" y="28902"/>
                  </a:lnTo>
                  <a:cubicBezTo>
                    <a:pt x="0" y="12940"/>
                    <a:pt x="12940" y="0"/>
                    <a:pt x="28902" y="0"/>
                  </a:cubicBezTo>
                  <a:close/>
                </a:path>
              </a:pathLst>
            </a:custGeom>
            <a:solidFill>
              <a:srgbClr val="54DB5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751468" cy="407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236358" y="3271216"/>
            <a:ext cx="489807" cy="308133"/>
          </a:xfrm>
          <a:custGeom>
            <a:avLst/>
            <a:gdLst/>
            <a:ahLst/>
            <a:cxnLst/>
            <a:rect r="r" b="b" t="t" l="l"/>
            <a:pathLst>
              <a:path h="308133" w="489807">
                <a:moveTo>
                  <a:pt x="0" y="0"/>
                </a:moveTo>
                <a:lnTo>
                  <a:pt x="489807" y="0"/>
                </a:lnTo>
                <a:lnTo>
                  <a:pt x="489807" y="308133"/>
                </a:lnTo>
                <a:lnTo>
                  <a:pt x="0" y="3081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521942" y="2871772"/>
            <a:ext cx="2357812" cy="1087817"/>
            <a:chOff x="0" y="0"/>
            <a:chExt cx="620987" cy="2865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20987" cy="286503"/>
            </a:xfrm>
            <a:custGeom>
              <a:avLst/>
              <a:gdLst/>
              <a:ahLst/>
              <a:cxnLst/>
              <a:rect r="r" b="b" t="t" l="l"/>
              <a:pathLst>
                <a:path h="286503" w="620987">
                  <a:moveTo>
                    <a:pt x="95222" y="0"/>
                  </a:moveTo>
                  <a:lnTo>
                    <a:pt x="525765" y="0"/>
                  </a:lnTo>
                  <a:cubicBezTo>
                    <a:pt x="551020" y="0"/>
                    <a:pt x="575240" y="10032"/>
                    <a:pt x="593098" y="27890"/>
                  </a:cubicBezTo>
                  <a:cubicBezTo>
                    <a:pt x="610955" y="45747"/>
                    <a:pt x="620987" y="69968"/>
                    <a:pt x="620987" y="95222"/>
                  </a:cubicBezTo>
                  <a:lnTo>
                    <a:pt x="620987" y="191281"/>
                  </a:lnTo>
                  <a:cubicBezTo>
                    <a:pt x="620987" y="216536"/>
                    <a:pt x="610955" y="240756"/>
                    <a:pt x="593098" y="258613"/>
                  </a:cubicBezTo>
                  <a:cubicBezTo>
                    <a:pt x="575240" y="276471"/>
                    <a:pt x="551020" y="286503"/>
                    <a:pt x="525765" y="286503"/>
                  </a:cubicBezTo>
                  <a:lnTo>
                    <a:pt x="95222" y="286503"/>
                  </a:lnTo>
                  <a:cubicBezTo>
                    <a:pt x="69968" y="286503"/>
                    <a:pt x="45747" y="276471"/>
                    <a:pt x="27890" y="258613"/>
                  </a:cubicBezTo>
                  <a:cubicBezTo>
                    <a:pt x="10032" y="240756"/>
                    <a:pt x="0" y="216536"/>
                    <a:pt x="0" y="191281"/>
                  </a:cubicBezTo>
                  <a:lnTo>
                    <a:pt x="0" y="95222"/>
                  </a:lnTo>
                  <a:cubicBezTo>
                    <a:pt x="0" y="69968"/>
                    <a:pt x="10032" y="45747"/>
                    <a:pt x="27890" y="27890"/>
                  </a:cubicBezTo>
                  <a:cubicBezTo>
                    <a:pt x="45747" y="10032"/>
                    <a:pt x="69968" y="0"/>
                    <a:pt x="95222" y="0"/>
                  </a:cubicBezTo>
                  <a:close/>
                </a:path>
              </a:pathLst>
            </a:custGeom>
            <a:solidFill>
              <a:srgbClr val="FFBE8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620987" cy="3436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974"/>
                </a:lnSpc>
              </a:pPr>
              <a:r>
                <a:rPr lang="en-US" sz="1944">
                  <a:solidFill>
                    <a:srgbClr val="00000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SUBSTATION</a:t>
              </a:r>
            </a:p>
            <a:p>
              <a:pPr algn="ctr">
                <a:lnSpc>
                  <a:spcPts val="2974"/>
                </a:lnSpc>
              </a:pPr>
              <a:r>
                <a:rPr lang="en-US" sz="1944">
                  <a:solidFill>
                    <a:srgbClr val="00000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(DISCOM)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043354" y="3252013"/>
            <a:ext cx="327336" cy="327336"/>
          </a:xfrm>
          <a:custGeom>
            <a:avLst/>
            <a:gdLst/>
            <a:ahLst/>
            <a:cxnLst/>
            <a:rect r="r" b="b" t="t" l="l"/>
            <a:pathLst>
              <a:path h="327336" w="327336">
                <a:moveTo>
                  <a:pt x="0" y="0"/>
                </a:moveTo>
                <a:lnTo>
                  <a:pt x="327336" y="0"/>
                </a:lnTo>
                <a:lnTo>
                  <a:pt x="327336" y="327336"/>
                </a:lnTo>
                <a:lnTo>
                  <a:pt x="0" y="327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982711" y="3252013"/>
            <a:ext cx="327336" cy="327336"/>
          </a:xfrm>
          <a:custGeom>
            <a:avLst/>
            <a:gdLst/>
            <a:ahLst/>
            <a:cxnLst/>
            <a:rect r="r" b="b" t="t" l="l"/>
            <a:pathLst>
              <a:path h="327336" w="327336">
                <a:moveTo>
                  <a:pt x="0" y="0"/>
                </a:moveTo>
                <a:lnTo>
                  <a:pt x="327336" y="0"/>
                </a:lnTo>
                <a:lnTo>
                  <a:pt x="327336" y="327336"/>
                </a:lnTo>
                <a:lnTo>
                  <a:pt x="0" y="327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76739" y="2895432"/>
            <a:ext cx="1035359" cy="1009475"/>
          </a:xfrm>
          <a:custGeom>
            <a:avLst/>
            <a:gdLst/>
            <a:ahLst/>
            <a:cxnLst/>
            <a:rect r="r" b="b" t="t" l="l"/>
            <a:pathLst>
              <a:path h="1009475" w="1035359">
                <a:moveTo>
                  <a:pt x="0" y="0"/>
                </a:moveTo>
                <a:lnTo>
                  <a:pt x="1035359" y="0"/>
                </a:lnTo>
                <a:lnTo>
                  <a:pt x="1035359" y="1009476"/>
                </a:lnTo>
                <a:lnTo>
                  <a:pt x="0" y="1009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491865" y="2910944"/>
            <a:ext cx="1354636" cy="993964"/>
          </a:xfrm>
          <a:custGeom>
            <a:avLst/>
            <a:gdLst/>
            <a:ahLst/>
            <a:cxnLst/>
            <a:rect r="r" b="b" t="t" l="l"/>
            <a:pathLst>
              <a:path h="993964" w="1354636">
                <a:moveTo>
                  <a:pt x="0" y="0"/>
                </a:moveTo>
                <a:lnTo>
                  <a:pt x="1354635" y="0"/>
                </a:lnTo>
                <a:lnTo>
                  <a:pt x="1354635" y="993964"/>
                </a:lnTo>
                <a:lnTo>
                  <a:pt x="0" y="9939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404570" y="2192460"/>
            <a:ext cx="1579406" cy="1573484"/>
          </a:xfrm>
          <a:custGeom>
            <a:avLst/>
            <a:gdLst/>
            <a:ahLst/>
            <a:cxnLst/>
            <a:rect r="r" b="b" t="t" l="l"/>
            <a:pathLst>
              <a:path h="1573484" w="1579406">
                <a:moveTo>
                  <a:pt x="0" y="0"/>
                </a:moveTo>
                <a:lnTo>
                  <a:pt x="1579406" y="0"/>
                </a:lnTo>
                <a:lnTo>
                  <a:pt x="1579406" y="1573483"/>
                </a:lnTo>
                <a:lnTo>
                  <a:pt x="0" y="15734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162185" y="2727311"/>
            <a:ext cx="2101423" cy="1260854"/>
          </a:xfrm>
          <a:custGeom>
            <a:avLst/>
            <a:gdLst/>
            <a:ahLst/>
            <a:cxnLst/>
            <a:rect r="r" b="b" t="t" l="l"/>
            <a:pathLst>
              <a:path h="1260854" w="2101423">
                <a:moveTo>
                  <a:pt x="0" y="0"/>
                </a:moveTo>
                <a:lnTo>
                  <a:pt x="2101423" y="0"/>
                </a:lnTo>
                <a:lnTo>
                  <a:pt x="2101423" y="1260854"/>
                </a:lnTo>
                <a:lnTo>
                  <a:pt x="0" y="12608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2168324" y="4400233"/>
            <a:ext cx="5473277" cy="3401259"/>
            <a:chOff x="0" y="0"/>
            <a:chExt cx="1621842" cy="100786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21842" cy="1007861"/>
            </a:xfrm>
            <a:custGeom>
              <a:avLst/>
              <a:gdLst/>
              <a:ahLst/>
              <a:cxnLst/>
              <a:rect r="r" b="b" t="t" l="l"/>
              <a:pathLst>
                <a:path h="1007861" w="1621842">
                  <a:moveTo>
                    <a:pt x="73554" y="0"/>
                  </a:moveTo>
                  <a:lnTo>
                    <a:pt x="1548288" y="0"/>
                  </a:lnTo>
                  <a:cubicBezTo>
                    <a:pt x="1567796" y="0"/>
                    <a:pt x="1586504" y="7749"/>
                    <a:pt x="1600298" y="21543"/>
                  </a:cubicBezTo>
                  <a:cubicBezTo>
                    <a:pt x="1614092" y="35337"/>
                    <a:pt x="1621842" y="54046"/>
                    <a:pt x="1621842" y="73554"/>
                  </a:cubicBezTo>
                  <a:lnTo>
                    <a:pt x="1621842" y="934307"/>
                  </a:lnTo>
                  <a:cubicBezTo>
                    <a:pt x="1621842" y="974930"/>
                    <a:pt x="1588910" y="1007861"/>
                    <a:pt x="1548288" y="1007861"/>
                  </a:cubicBezTo>
                  <a:lnTo>
                    <a:pt x="73554" y="1007861"/>
                  </a:lnTo>
                  <a:cubicBezTo>
                    <a:pt x="32931" y="1007861"/>
                    <a:pt x="0" y="974930"/>
                    <a:pt x="0" y="934307"/>
                  </a:cubicBezTo>
                  <a:lnTo>
                    <a:pt x="0" y="73554"/>
                  </a:lnTo>
                  <a:cubicBezTo>
                    <a:pt x="0" y="32931"/>
                    <a:pt x="32931" y="0"/>
                    <a:pt x="73554" y="0"/>
                  </a:cubicBezTo>
                  <a:close/>
                </a:path>
              </a:pathLst>
            </a:custGeom>
            <a:solidFill>
              <a:srgbClr val="83F48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621842" cy="1045961"/>
            </a:xfrm>
            <a:prstGeom prst="rect">
              <a:avLst/>
            </a:prstGeom>
          </p:spPr>
          <p:txBody>
            <a:bodyPr anchor="ctr" rtlCol="false" tIns="45152" lIns="45152" bIns="45152" rIns="45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2659534" y="4500488"/>
            <a:ext cx="4432051" cy="40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GRAPHICAL USER INTERFACE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7409377" y="4406729"/>
            <a:ext cx="3728189" cy="3329028"/>
            <a:chOff x="0" y="0"/>
            <a:chExt cx="4970919" cy="4438704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4970919" cy="4438704"/>
              <a:chOff x="0" y="0"/>
              <a:chExt cx="1410654" cy="125962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410654" cy="1259621"/>
              </a:xfrm>
              <a:custGeom>
                <a:avLst/>
                <a:gdLst/>
                <a:ahLst/>
                <a:cxnLst/>
                <a:rect r="r" b="b" t="t" l="l"/>
                <a:pathLst>
                  <a:path h="1259621" w="1410654">
                    <a:moveTo>
                      <a:pt x="95771" y="0"/>
                    </a:moveTo>
                    <a:lnTo>
                      <a:pt x="1314883" y="0"/>
                    </a:lnTo>
                    <a:cubicBezTo>
                      <a:pt x="1367776" y="0"/>
                      <a:pt x="1410654" y="42878"/>
                      <a:pt x="1410654" y="95771"/>
                    </a:cubicBezTo>
                    <a:lnTo>
                      <a:pt x="1410654" y="1163850"/>
                    </a:lnTo>
                    <a:cubicBezTo>
                      <a:pt x="1410654" y="1216743"/>
                      <a:pt x="1367776" y="1259621"/>
                      <a:pt x="1314883" y="1259621"/>
                    </a:cubicBezTo>
                    <a:lnTo>
                      <a:pt x="95771" y="1259621"/>
                    </a:lnTo>
                    <a:cubicBezTo>
                      <a:pt x="42878" y="1259621"/>
                      <a:pt x="0" y="1216743"/>
                      <a:pt x="0" y="1163850"/>
                    </a:cubicBezTo>
                    <a:lnTo>
                      <a:pt x="0" y="95771"/>
                    </a:lnTo>
                    <a:cubicBezTo>
                      <a:pt x="0" y="42878"/>
                      <a:pt x="42878" y="0"/>
                      <a:pt x="95771" y="0"/>
                    </a:cubicBezTo>
                    <a:close/>
                  </a:path>
                </a:pathLst>
              </a:custGeom>
              <a:solidFill>
                <a:srgbClr val="EDD876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1410654" cy="1297721"/>
              </a:xfrm>
              <a:prstGeom prst="rect">
                <a:avLst/>
              </a:prstGeom>
            </p:spPr>
            <p:txBody>
              <a:bodyPr anchor="ctr" rtlCol="false" tIns="39869" lIns="39869" bIns="39869" rIns="3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99346" y="624572"/>
              <a:ext cx="4871573" cy="3610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Real-Time Load Forecasting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Fault Detection and Isolation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Predictive Maintenance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Voltage and Frequency Regulation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Energy Theft Detection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Optimization of Power Flow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Enhanced Decision Support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Data Analytics and Reporting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Cybersecurity Monitoring</a:t>
              </a:r>
            </a:p>
            <a:p>
              <a:pPr algn="l" marL="330614" indent="-165307" lvl="1">
                <a:lnSpc>
                  <a:spcPts val="2143"/>
                </a:lnSpc>
                <a:buFont typeface="Arial"/>
                <a:buChar char="•"/>
              </a:pPr>
              <a:r>
                <a:rPr lang="en-US" sz="1531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Consumer Behavior Analysis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450463" y="76776"/>
              <a:ext cx="4069993" cy="451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</a:pPr>
              <a:r>
                <a:rPr lang="en-US" b="true" sz="20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POWER SHAKTI:  THE AI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733836" y="7727222"/>
            <a:ext cx="4551360" cy="35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</a:p>
        </p:txBody>
      </p:sp>
      <p:sp>
        <p:nvSpPr>
          <p:cNvPr name="Freeform 48" id="48"/>
          <p:cNvSpPr/>
          <p:nvPr/>
        </p:nvSpPr>
        <p:spPr>
          <a:xfrm flipH="false" flipV="false" rot="3562156">
            <a:off x="11816554" y="3870081"/>
            <a:ext cx="984292" cy="712382"/>
          </a:xfrm>
          <a:custGeom>
            <a:avLst/>
            <a:gdLst/>
            <a:ahLst/>
            <a:cxnLst/>
            <a:rect r="r" b="b" t="t" l="l"/>
            <a:pathLst>
              <a:path h="712382" w="984292">
                <a:moveTo>
                  <a:pt x="0" y="0"/>
                </a:moveTo>
                <a:lnTo>
                  <a:pt x="984292" y="0"/>
                </a:lnTo>
                <a:lnTo>
                  <a:pt x="984292" y="712382"/>
                </a:lnTo>
                <a:lnTo>
                  <a:pt x="0" y="7123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7951934" y="7925016"/>
            <a:ext cx="8432780" cy="2091018"/>
            <a:chOff x="0" y="0"/>
            <a:chExt cx="11243707" cy="2788024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6180710" y="1802881"/>
              <a:ext cx="4241268" cy="420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5"/>
                </a:lnSpc>
              </a:pPr>
            </a:p>
          </p:txBody>
        </p:sp>
        <p:sp>
          <p:nvSpPr>
            <p:cNvPr name="Freeform 51" id="51"/>
            <p:cNvSpPr/>
            <p:nvPr/>
          </p:nvSpPr>
          <p:spPr>
            <a:xfrm flipH="false" flipV="false" rot="0">
              <a:off x="5055421" y="346011"/>
              <a:ext cx="1400296" cy="611894"/>
            </a:xfrm>
            <a:custGeom>
              <a:avLst/>
              <a:gdLst/>
              <a:ahLst/>
              <a:cxnLst/>
              <a:rect r="r" b="b" t="t" l="l"/>
              <a:pathLst>
                <a:path h="611894" w="1400296">
                  <a:moveTo>
                    <a:pt x="0" y="0"/>
                  </a:moveTo>
                  <a:lnTo>
                    <a:pt x="1400296" y="0"/>
                  </a:lnTo>
                  <a:lnTo>
                    <a:pt x="1400296" y="611894"/>
                  </a:lnTo>
                  <a:lnTo>
                    <a:pt x="0" y="611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95324">
              <a:off x="10297233" y="830063"/>
              <a:ext cx="926772" cy="1434077"/>
            </a:xfrm>
            <a:custGeom>
              <a:avLst/>
              <a:gdLst/>
              <a:ahLst/>
              <a:cxnLst/>
              <a:rect r="r" b="b" t="t" l="l"/>
              <a:pathLst>
                <a:path h="1434077" w="926772">
                  <a:moveTo>
                    <a:pt x="0" y="0"/>
                  </a:moveTo>
                  <a:lnTo>
                    <a:pt x="926772" y="0"/>
                  </a:lnTo>
                  <a:lnTo>
                    <a:pt x="926772" y="1434077"/>
                  </a:lnTo>
                  <a:lnTo>
                    <a:pt x="0" y="1434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3" id="53"/>
            <p:cNvGrpSpPr/>
            <p:nvPr/>
          </p:nvGrpSpPr>
          <p:grpSpPr>
            <a:xfrm rot="0">
              <a:off x="1179916" y="0"/>
              <a:ext cx="3693785" cy="1161989"/>
              <a:chOff x="0" y="0"/>
              <a:chExt cx="947913" cy="298194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947913" cy="298194"/>
              </a:xfrm>
              <a:custGeom>
                <a:avLst/>
                <a:gdLst/>
                <a:ahLst/>
                <a:cxnLst/>
                <a:rect r="r" b="b" t="t" l="l"/>
                <a:pathLst>
                  <a:path h="298194" w="947913">
                    <a:moveTo>
                      <a:pt x="132358" y="0"/>
                    </a:moveTo>
                    <a:lnTo>
                      <a:pt x="815555" y="0"/>
                    </a:lnTo>
                    <a:cubicBezTo>
                      <a:pt x="888655" y="0"/>
                      <a:pt x="947913" y="59259"/>
                      <a:pt x="947913" y="132358"/>
                    </a:cubicBezTo>
                    <a:lnTo>
                      <a:pt x="947913" y="165836"/>
                    </a:lnTo>
                    <a:cubicBezTo>
                      <a:pt x="947913" y="238935"/>
                      <a:pt x="888655" y="298194"/>
                      <a:pt x="815555" y="298194"/>
                    </a:cubicBezTo>
                    <a:lnTo>
                      <a:pt x="132358" y="298194"/>
                    </a:lnTo>
                    <a:cubicBezTo>
                      <a:pt x="59259" y="298194"/>
                      <a:pt x="0" y="238935"/>
                      <a:pt x="0" y="165836"/>
                    </a:cubicBezTo>
                    <a:lnTo>
                      <a:pt x="0" y="132358"/>
                    </a:lnTo>
                    <a:cubicBezTo>
                      <a:pt x="0" y="59259"/>
                      <a:pt x="59259" y="0"/>
                      <a:pt x="132358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947913" cy="336294"/>
              </a:xfrm>
              <a:prstGeom prst="rect">
                <a:avLst/>
              </a:prstGeom>
            </p:spPr>
            <p:txBody>
              <a:bodyPr anchor="ctr" rtlCol="false" tIns="42931" lIns="42931" bIns="42931" rIns="4293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1467968" y="77562"/>
              <a:ext cx="3117680" cy="1018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3"/>
                </a:lnSpc>
              </a:pPr>
              <a:r>
                <a:rPr lang="en-US" sz="150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 Model integrated with Scada &amp; DMS system, using GUI 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6876062" y="68564"/>
              <a:ext cx="3693785" cy="1218241"/>
              <a:chOff x="0" y="0"/>
              <a:chExt cx="947913" cy="31263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947913" cy="312630"/>
              </a:xfrm>
              <a:custGeom>
                <a:avLst/>
                <a:gdLst/>
                <a:ahLst/>
                <a:cxnLst/>
                <a:rect r="r" b="b" t="t" l="l"/>
                <a:pathLst>
                  <a:path h="312630" w="947913">
                    <a:moveTo>
                      <a:pt x="132358" y="0"/>
                    </a:moveTo>
                    <a:lnTo>
                      <a:pt x="815555" y="0"/>
                    </a:lnTo>
                    <a:cubicBezTo>
                      <a:pt x="888655" y="0"/>
                      <a:pt x="947913" y="59259"/>
                      <a:pt x="947913" y="132358"/>
                    </a:cubicBezTo>
                    <a:lnTo>
                      <a:pt x="947913" y="180271"/>
                    </a:lnTo>
                    <a:cubicBezTo>
                      <a:pt x="947913" y="253371"/>
                      <a:pt x="888655" y="312630"/>
                      <a:pt x="815555" y="312630"/>
                    </a:cubicBezTo>
                    <a:lnTo>
                      <a:pt x="132358" y="312630"/>
                    </a:lnTo>
                    <a:cubicBezTo>
                      <a:pt x="59259" y="312630"/>
                      <a:pt x="0" y="253371"/>
                      <a:pt x="0" y="180271"/>
                    </a:cubicBezTo>
                    <a:lnTo>
                      <a:pt x="0" y="132358"/>
                    </a:lnTo>
                    <a:cubicBezTo>
                      <a:pt x="0" y="59259"/>
                      <a:pt x="59259" y="0"/>
                      <a:pt x="132358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947913" cy="350730"/>
              </a:xfrm>
              <a:prstGeom prst="rect">
                <a:avLst/>
              </a:prstGeom>
            </p:spPr>
            <p:txBody>
              <a:bodyPr anchor="ctr" rtlCol="false" tIns="42931" lIns="42931" bIns="42931" rIns="4293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6983810" y="167071"/>
              <a:ext cx="3478289" cy="1018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3"/>
                </a:lnSpc>
              </a:pPr>
              <a:r>
                <a:rPr lang="en-US" sz="150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Ensures load forecasting, fault detection &amp; grid stability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0" y="1483204"/>
              <a:ext cx="3693785" cy="1240854"/>
              <a:chOff x="0" y="0"/>
              <a:chExt cx="947913" cy="31843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947913" cy="318433"/>
              </a:xfrm>
              <a:custGeom>
                <a:avLst/>
                <a:gdLst/>
                <a:ahLst/>
                <a:cxnLst/>
                <a:rect r="r" b="b" t="t" l="l"/>
                <a:pathLst>
                  <a:path h="318433" w="947913">
                    <a:moveTo>
                      <a:pt x="132358" y="0"/>
                    </a:moveTo>
                    <a:lnTo>
                      <a:pt x="815555" y="0"/>
                    </a:lnTo>
                    <a:cubicBezTo>
                      <a:pt x="888655" y="0"/>
                      <a:pt x="947913" y="59259"/>
                      <a:pt x="947913" y="132358"/>
                    </a:cubicBezTo>
                    <a:lnTo>
                      <a:pt x="947913" y="186075"/>
                    </a:lnTo>
                    <a:cubicBezTo>
                      <a:pt x="947913" y="259174"/>
                      <a:pt x="888655" y="318433"/>
                      <a:pt x="815555" y="318433"/>
                    </a:cubicBezTo>
                    <a:lnTo>
                      <a:pt x="132358" y="318433"/>
                    </a:lnTo>
                    <a:cubicBezTo>
                      <a:pt x="59259" y="318433"/>
                      <a:pt x="0" y="259174"/>
                      <a:pt x="0" y="186075"/>
                    </a:cubicBezTo>
                    <a:lnTo>
                      <a:pt x="0" y="132358"/>
                    </a:lnTo>
                    <a:cubicBezTo>
                      <a:pt x="0" y="59259"/>
                      <a:pt x="59259" y="0"/>
                      <a:pt x="132358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38100"/>
                <a:ext cx="947913" cy="356533"/>
              </a:xfrm>
              <a:prstGeom prst="rect">
                <a:avLst/>
              </a:prstGeom>
            </p:spPr>
            <p:txBody>
              <a:bodyPr anchor="ctr" rtlCol="false" tIns="42931" lIns="42931" bIns="42931" rIns="4293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111946" y="1619301"/>
              <a:ext cx="3397924" cy="985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</a:pPr>
              <a:r>
                <a:rPr lang="en-US" sz="145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Suggest measures to improve response time and minimise disruptions</a:t>
              </a:r>
            </a:p>
          </p:txBody>
        </p:sp>
        <p:sp>
          <p:nvSpPr>
            <p:cNvPr name="Freeform 65" id="65"/>
            <p:cNvSpPr/>
            <p:nvPr/>
          </p:nvSpPr>
          <p:spPr>
            <a:xfrm flipH="false" flipV="false" rot="10696396">
              <a:off x="4169266" y="1834068"/>
              <a:ext cx="1400296" cy="611894"/>
            </a:xfrm>
            <a:custGeom>
              <a:avLst/>
              <a:gdLst/>
              <a:ahLst/>
              <a:cxnLst/>
              <a:rect r="r" b="b" t="t" l="l"/>
              <a:pathLst>
                <a:path h="611894" w="1400296">
                  <a:moveTo>
                    <a:pt x="0" y="0"/>
                  </a:moveTo>
                  <a:lnTo>
                    <a:pt x="1400296" y="0"/>
                  </a:lnTo>
                  <a:lnTo>
                    <a:pt x="1400296" y="611894"/>
                  </a:lnTo>
                  <a:lnTo>
                    <a:pt x="0" y="611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6" id="66"/>
            <p:cNvGrpSpPr/>
            <p:nvPr/>
          </p:nvGrpSpPr>
          <p:grpSpPr>
            <a:xfrm rot="0">
              <a:off x="6005278" y="1547101"/>
              <a:ext cx="3693785" cy="1240922"/>
              <a:chOff x="0" y="0"/>
              <a:chExt cx="947913" cy="31845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947913" cy="318450"/>
              </a:xfrm>
              <a:custGeom>
                <a:avLst/>
                <a:gdLst/>
                <a:ahLst/>
                <a:cxnLst/>
                <a:rect r="r" b="b" t="t" l="l"/>
                <a:pathLst>
                  <a:path h="318450" w="947913">
                    <a:moveTo>
                      <a:pt x="132358" y="0"/>
                    </a:moveTo>
                    <a:lnTo>
                      <a:pt x="815555" y="0"/>
                    </a:lnTo>
                    <a:cubicBezTo>
                      <a:pt x="888655" y="0"/>
                      <a:pt x="947913" y="59259"/>
                      <a:pt x="947913" y="132358"/>
                    </a:cubicBezTo>
                    <a:lnTo>
                      <a:pt x="947913" y="186092"/>
                    </a:lnTo>
                    <a:cubicBezTo>
                      <a:pt x="947913" y="259192"/>
                      <a:pt x="888655" y="318450"/>
                      <a:pt x="815555" y="318450"/>
                    </a:cubicBezTo>
                    <a:lnTo>
                      <a:pt x="132358" y="318450"/>
                    </a:lnTo>
                    <a:cubicBezTo>
                      <a:pt x="59259" y="318450"/>
                      <a:pt x="0" y="259192"/>
                      <a:pt x="0" y="186092"/>
                    </a:cubicBezTo>
                    <a:lnTo>
                      <a:pt x="0" y="132358"/>
                    </a:lnTo>
                    <a:cubicBezTo>
                      <a:pt x="0" y="59259"/>
                      <a:pt x="59259" y="0"/>
                      <a:pt x="132358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947913" cy="356550"/>
              </a:xfrm>
              <a:prstGeom prst="rect">
                <a:avLst/>
              </a:prstGeom>
            </p:spPr>
            <p:txBody>
              <a:bodyPr anchor="ctr" rtlCol="false" tIns="42931" lIns="42931" bIns="42931" rIns="4293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9" id="69"/>
            <p:cNvSpPr txBox="true"/>
            <p:nvPr/>
          </p:nvSpPr>
          <p:spPr>
            <a:xfrm rot="0">
              <a:off x="6031505" y="1636591"/>
              <a:ext cx="3638023" cy="985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</a:pPr>
              <a:r>
                <a:rPr lang="en-US" sz="145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GUI System displays alerts, warnings, and recommended actions</a:t>
              </a:r>
            </a:p>
          </p:txBody>
        </p:sp>
      </p:grpSp>
      <p:sp>
        <p:nvSpPr>
          <p:cNvPr name="Freeform 70" id="70"/>
          <p:cNvSpPr/>
          <p:nvPr/>
        </p:nvSpPr>
        <p:spPr>
          <a:xfrm flipH="true" flipV="false" rot="-2574810">
            <a:off x="10876566" y="3952552"/>
            <a:ext cx="1094686" cy="792279"/>
          </a:xfrm>
          <a:custGeom>
            <a:avLst/>
            <a:gdLst/>
            <a:ahLst/>
            <a:cxnLst/>
            <a:rect r="r" b="b" t="t" l="l"/>
            <a:pathLst>
              <a:path h="792279" w="1094686">
                <a:moveTo>
                  <a:pt x="1094687" y="0"/>
                </a:moveTo>
                <a:lnTo>
                  <a:pt x="0" y="0"/>
                </a:lnTo>
                <a:lnTo>
                  <a:pt x="0" y="792279"/>
                </a:lnTo>
                <a:lnTo>
                  <a:pt x="1094687" y="792279"/>
                </a:lnTo>
                <a:lnTo>
                  <a:pt x="109468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2351274" y="5011500"/>
            <a:ext cx="5107376" cy="2576061"/>
          </a:xfrm>
          <a:custGeom>
            <a:avLst/>
            <a:gdLst/>
            <a:ahLst/>
            <a:cxnLst/>
            <a:rect r="r" b="b" t="t" l="l"/>
            <a:pathLst>
              <a:path h="2576061" w="5107376">
                <a:moveTo>
                  <a:pt x="0" y="0"/>
                </a:moveTo>
                <a:lnTo>
                  <a:pt x="5107377" y="0"/>
                </a:lnTo>
                <a:lnTo>
                  <a:pt x="5107377" y="2576061"/>
                </a:lnTo>
                <a:lnTo>
                  <a:pt x="0" y="257606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5194948" y="2955853"/>
            <a:ext cx="2035897" cy="81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321" spc="201">
                <a:solidFill>
                  <a:srgbClr val="000000"/>
                </a:solidFill>
                <a:latin typeface="Kagitingan"/>
                <a:ea typeface="Kagitingan"/>
                <a:cs typeface="Kagitingan"/>
                <a:sym typeface="Kagitingan"/>
              </a:rPr>
              <a:t>SMART</a:t>
            </a:r>
          </a:p>
          <a:p>
            <a:pPr algn="ctr" marL="0" indent="0" lvl="0">
              <a:lnSpc>
                <a:spcPts val="3250"/>
              </a:lnSpc>
              <a:spcBef>
                <a:spcPct val="0"/>
              </a:spcBef>
            </a:pPr>
            <a:r>
              <a:rPr lang="en-US" sz="2321" spc="201">
                <a:solidFill>
                  <a:srgbClr val="000000"/>
                </a:solidFill>
                <a:latin typeface="Kagitingan"/>
                <a:ea typeface="Kagitingan"/>
                <a:cs typeface="Kagitingan"/>
                <a:sym typeface="Kagitingan"/>
              </a:rPr>
              <a:t>SUBSTATION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06002" y="2028594"/>
            <a:ext cx="6539928" cy="31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644">
                <a:solidFill>
                  <a:srgbClr val="754128"/>
                </a:solidFill>
                <a:latin typeface="TAN Headline"/>
                <a:ea typeface="TAN Headline"/>
                <a:cs typeface="TAN Headline"/>
                <a:sym typeface="TAN Headline"/>
              </a:rPr>
              <a:t>Key Problems We Are Solving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975196" y="604776"/>
            <a:ext cx="13154863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846" spc="-134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POWER SHAKTI : FORECASTING ELECTRICITY DEMAND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6554" y="2051714"/>
            <a:ext cx="6977890" cy="42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Varying Power demands on Weekends &amp; Holidays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Demand variations with festivals and seasons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Duck Curve Effect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Day-Night Fluctuations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Problems by Old Hardware Detection System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Power Grid Congestion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Aging Infrastructure &amp; Technical Losses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Power Theft &amp; Non-Technical Losses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EV Machines &amp; Their Power Supply</a:t>
            </a:r>
          </a:p>
          <a:p>
            <a:pPr algn="l" marL="453385" indent="-226693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Replacing Fault Detection System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6554" y="7253340"/>
            <a:ext cx="6977890" cy="2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4" indent="-237487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Replaces traditional heavy &amp; expensive fault detection hardware with AI-based recognition.</a:t>
            </a:r>
          </a:p>
          <a:p>
            <a:pPr algn="l">
              <a:lnSpc>
                <a:spcPts val="450"/>
              </a:lnSpc>
            </a:pPr>
          </a:p>
          <a:p>
            <a:pPr algn="l" marL="474974" indent="-237487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Meets maintenance and infrastructure needs, supporting advanced technology growth.</a:t>
            </a:r>
          </a:p>
          <a:p>
            <a:pPr algn="l">
              <a:lnSpc>
                <a:spcPts val="449"/>
              </a:lnSpc>
            </a:pPr>
          </a:p>
          <a:p>
            <a:pPr algn="l" marL="474974" indent="-237487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Transforms the traditional demand-supply graph into a stable, non-fluctuating curve.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166186" y="1110300"/>
            <a:ext cx="877288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Project Link</a:t>
            </a:r>
            <a:r>
              <a:rPr lang="en-US" sz="24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</a:t>
            </a:r>
            <a:r>
              <a:rPr lang="en-US" sz="2400" i="true" u="sng">
                <a:solidFill>
                  <a:srgbClr val="597CFF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27" tooltip="https://github.com/Vineetg2003/AI-SQUAD.git"/>
              </a:rPr>
              <a:t>https://github.com/Vineetg2003/AI-SQUAD.git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824915" y="6819490"/>
            <a:ext cx="3874185" cy="35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5337" y="167986"/>
            <a:ext cx="2812663" cy="1442086"/>
          </a:xfrm>
          <a:custGeom>
            <a:avLst/>
            <a:gdLst/>
            <a:ahLst/>
            <a:cxnLst/>
            <a:rect r="r" b="b" t="t" l="l"/>
            <a:pathLst>
              <a:path h="1442086" w="2812663">
                <a:moveTo>
                  <a:pt x="0" y="0"/>
                </a:moveTo>
                <a:lnTo>
                  <a:pt x="2812663" y="0"/>
                </a:lnTo>
                <a:lnTo>
                  <a:pt x="2812663" y="1442086"/>
                </a:lnTo>
                <a:lnTo>
                  <a:pt x="0" y="144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554" y="167986"/>
            <a:ext cx="1483838" cy="1418920"/>
            <a:chOff x="0" y="0"/>
            <a:chExt cx="1978450" cy="1891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450" cy="1891893"/>
            </a:xfrm>
            <a:custGeom>
              <a:avLst/>
              <a:gdLst/>
              <a:ahLst/>
              <a:cxnLst/>
              <a:rect r="r" b="b" t="t" l="l"/>
              <a:pathLst>
                <a:path h="1891893" w="1978450">
                  <a:moveTo>
                    <a:pt x="0" y="0"/>
                  </a:moveTo>
                  <a:lnTo>
                    <a:pt x="1978450" y="0"/>
                  </a:lnTo>
                  <a:lnTo>
                    <a:pt x="1978450" y="1891893"/>
                  </a:lnTo>
                  <a:lnTo>
                    <a:pt x="0" y="1891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313" y="443676"/>
              <a:ext cx="1627825" cy="1001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AI</a:t>
              </a:r>
            </a:p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SQUAD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8935964"/>
            <a:ext cx="1333513" cy="1297145"/>
          </a:xfrm>
          <a:custGeom>
            <a:avLst/>
            <a:gdLst/>
            <a:ahLst/>
            <a:cxnLst/>
            <a:rect r="r" b="b" t="t" l="l"/>
            <a:pathLst>
              <a:path h="1297145" w="1333513">
                <a:moveTo>
                  <a:pt x="0" y="0"/>
                </a:moveTo>
                <a:lnTo>
                  <a:pt x="1333513" y="0"/>
                </a:lnTo>
                <a:lnTo>
                  <a:pt x="1333513" y="1297145"/>
                </a:lnTo>
                <a:lnTo>
                  <a:pt x="0" y="1297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04550" y="8935964"/>
            <a:ext cx="1649832" cy="1332239"/>
          </a:xfrm>
          <a:custGeom>
            <a:avLst/>
            <a:gdLst/>
            <a:ahLst/>
            <a:cxnLst/>
            <a:rect r="r" b="b" t="t" l="l"/>
            <a:pathLst>
              <a:path h="1332239" w="1649832">
                <a:moveTo>
                  <a:pt x="0" y="0"/>
                </a:moveTo>
                <a:lnTo>
                  <a:pt x="1649831" y="0"/>
                </a:lnTo>
                <a:lnTo>
                  <a:pt x="1649831" y="1332239"/>
                </a:lnTo>
                <a:lnTo>
                  <a:pt x="0" y="1332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4381" y="9573056"/>
            <a:ext cx="829086" cy="669487"/>
          </a:xfrm>
          <a:custGeom>
            <a:avLst/>
            <a:gdLst/>
            <a:ahLst/>
            <a:cxnLst/>
            <a:rect r="r" b="b" t="t" l="l"/>
            <a:pathLst>
              <a:path h="669487" w="829086">
                <a:moveTo>
                  <a:pt x="0" y="0"/>
                </a:moveTo>
                <a:lnTo>
                  <a:pt x="829087" y="0"/>
                </a:lnTo>
                <a:lnTo>
                  <a:pt x="829087" y="669487"/>
                </a:lnTo>
                <a:lnTo>
                  <a:pt x="0" y="669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97370" y="8877542"/>
            <a:ext cx="1541132" cy="1413989"/>
          </a:xfrm>
          <a:custGeom>
            <a:avLst/>
            <a:gdLst/>
            <a:ahLst/>
            <a:cxnLst/>
            <a:rect r="r" b="b" t="t" l="l"/>
            <a:pathLst>
              <a:path h="1413989" w="1541132">
                <a:moveTo>
                  <a:pt x="0" y="0"/>
                </a:moveTo>
                <a:lnTo>
                  <a:pt x="1541132" y="0"/>
                </a:lnTo>
                <a:lnTo>
                  <a:pt x="1541132" y="1413989"/>
                </a:lnTo>
                <a:lnTo>
                  <a:pt x="0" y="1413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2654" y="9279113"/>
            <a:ext cx="1146342" cy="904177"/>
          </a:xfrm>
          <a:custGeom>
            <a:avLst/>
            <a:gdLst/>
            <a:ahLst/>
            <a:cxnLst/>
            <a:rect r="r" b="b" t="t" l="l"/>
            <a:pathLst>
              <a:path h="904177" w="1146342">
                <a:moveTo>
                  <a:pt x="0" y="0"/>
                </a:moveTo>
                <a:lnTo>
                  <a:pt x="1146342" y="0"/>
                </a:lnTo>
                <a:lnTo>
                  <a:pt x="1146342" y="904177"/>
                </a:lnTo>
                <a:lnTo>
                  <a:pt x="0" y="904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38996" y="9517170"/>
            <a:ext cx="609446" cy="480700"/>
          </a:xfrm>
          <a:custGeom>
            <a:avLst/>
            <a:gdLst/>
            <a:ahLst/>
            <a:cxnLst/>
            <a:rect r="r" b="b" t="t" l="l"/>
            <a:pathLst>
              <a:path h="480700" w="609446">
                <a:moveTo>
                  <a:pt x="0" y="0"/>
                </a:moveTo>
                <a:lnTo>
                  <a:pt x="609446" y="0"/>
                </a:lnTo>
                <a:lnTo>
                  <a:pt x="609446" y="480700"/>
                </a:lnTo>
                <a:lnTo>
                  <a:pt x="0" y="480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6731" y="9229486"/>
            <a:ext cx="1100770" cy="1063619"/>
          </a:xfrm>
          <a:custGeom>
            <a:avLst/>
            <a:gdLst/>
            <a:ahLst/>
            <a:cxnLst/>
            <a:rect r="r" b="b" t="t" l="l"/>
            <a:pathLst>
              <a:path h="1063619" w="1100770">
                <a:moveTo>
                  <a:pt x="0" y="0"/>
                </a:moveTo>
                <a:lnTo>
                  <a:pt x="1100770" y="0"/>
                </a:lnTo>
                <a:lnTo>
                  <a:pt x="1100770" y="1063618"/>
                </a:lnTo>
                <a:lnTo>
                  <a:pt x="0" y="1063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3043" y="9492454"/>
            <a:ext cx="507248" cy="268841"/>
          </a:xfrm>
          <a:custGeom>
            <a:avLst/>
            <a:gdLst/>
            <a:ahLst/>
            <a:cxnLst/>
            <a:rect r="r" b="b" t="t" l="l"/>
            <a:pathLst>
              <a:path h="268841" w="507248">
                <a:moveTo>
                  <a:pt x="0" y="0"/>
                </a:moveTo>
                <a:lnTo>
                  <a:pt x="507247" y="0"/>
                </a:lnTo>
                <a:lnTo>
                  <a:pt x="507247" y="268841"/>
                </a:lnTo>
                <a:lnTo>
                  <a:pt x="0" y="2688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49530" y="9492454"/>
            <a:ext cx="507248" cy="268841"/>
          </a:xfrm>
          <a:custGeom>
            <a:avLst/>
            <a:gdLst/>
            <a:ahLst/>
            <a:cxnLst/>
            <a:rect r="r" b="b" t="t" l="l"/>
            <a:pathLst>
              <a:path h="268841" w="507248">
                <a:moveTo>
                  <a:pt x="0" y="0"/>
                </a:moveTo>
                <a:lnTo>
                  <a:pt x="507248" y="0"/>
                </a:lnTo>
                <a:lnTo>
                  <a:pt x="507248" y="268841"/>
                </a:lnTo>
                <a:lnTo>
                  <a:pt x="0" y="2688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90132" y="9492454"/>
            <a:ext cx="507248" cy="268841"/>
          </a:xfrm>
          <a:custGeom>
            <a:avLst/>
            <a:gdLst/>
            <a:ahLst/>
            <a:cxnLst/>
            <a:rect r="r" b="b" t="t" l="l"/>
            <a:pathLst>
              <a:path h="268841" w="507248">
                <a:moveTo>
                  <a:pt x="0" y="0"/>
                </a:moveTo>
                <a:lnTo>
                  <a:pt x="507247" y="0"/>
                </a:lnTo>
                <a:lnTo>
                  <a:pt x="507247" y="268841"/>
                </a:lnTo>
                <a:lnTo>
                  <a:pt x="0" y="2688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86608" y="9492454"/>
            <a:ext cx="507248" cy="268841"/>
          </a:xfrm>
          <a:custGeom>
            <a:avLst/>
            <a:gdLst/>
            <a:ahLst/>
            <a:cxnLst/>
            <a:rect r="r" b="b" t="t" l="l"/>
            <a:pathLst>
              <a:path h="268841" w="507248">
                <a:moveTo>
                  <a:pt x="0" y="0"/>
                </a:moveTo>
                <a:lnTo>
                  <a:pt x="507248" y="0"/>
                </a:lnTo>
                <a:lnTo>
                  <a:pt x="507248" y="268841"/>
                </a:lnTo>
                <a:lnTo>
                  <a:pt x="0" y="2688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5702860">
            <a:off x="6641770" y="8358405"/>
            <a:ext cx="529105" cy="677255"/>
          </a:xfrm>
          <a:custGeom>
            <a:avLst/>
            <a:gdLst/>
            <a:ahLst/>
            <a:cxnLst/>
            <a:rect r="r" b="b" t="t" l="l"/>
            <a:pathLst>
              <a:path h="677255" w="529105">
                <a:moveTo>
                  <a:pt x="0" y="677254"/>
                </a:moveTo>
                <a:lnTo>
                  <a:pt x="529105" y="677254"/>
                </a:lnTo>
                <a:lnTo>
                  <a:pt x="529105" y="0"/>
                </a:lnTo>
                <a:lnTo>
                  <a:pt x="0" y="0"/>
                </a:lnTo>
                <a:lnTo>
                  <a:pt x="0" y="677254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2998911">
            <a:off x="7139008" y="7434591"/>
            <a:ext cx="552295" cy="706937"/>
          </a:xfrm>
          <a:custGeom>
            <a:avLst/>
            <a:gdLst/>
            <a:ahLst/>
            <a:cxnLst/>
            <a:rect r="r" b="b" t="t" l="l"/>
            <a:pathLst>
              <a:path h="706937" w="552295">
                <a:moveTo>
                  <a:pt x="0" y="706937"/>
                </a:moveTo>
                <a:lnTo>
                  <a:pt x="552295" y="706937"/>
                </a:lnTo>
                <a:lnTo>
                  <a:pt x="552295" y="0"/>
                </a:lnTo>
                <a:lnTo>
                  <a:pt x="0" y="0"/>
                </a:lnTo>
                <a:lnTo>
                  <a:pt x="0" y="70693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90132" y="8226835"/>
            <a:ext cx="1250660" cy="906728"/>
          </a:xfrm>
          <a:custGeom>
            <a:avLst/>
            <a:gdLst/>
            <a:ahLst/>
            <a:cxnLst/>
            <a:rect r="r" b="b" t="t" l="l"/>
            <a:pathLst>
              <a:path h="906728" w="1250660">
                <a:moveTo>
                  <a:pt x="0" y="0"/>
                </a:moveTo>
                <a:lnTo>
                  <a:pt x="1250660" y="0"/>
                </a:lnTo>
                <a:lnTo>
                  <a:pt x="1250660" y="906729"/>
                </a:lnTo>
                <a:lnTo>
                  <a:pt x="0" y="90672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643756" y="6764123"/>
            <a:ext cx="4142664" cy="1023936"/>
            <a:chOff x="0" y="0"/>
            <a:chExt cx="5523552" cy="136524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523552" cy="1365248"/>
              <a:chOff x="0" y="0"/>
              <a:chExt cx="1509510" cy="37310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509510" cy="373103"/>
              </a:xfrm>
              <a:custGeom>
                <a:avLst/>
                <a:gdLst/>
                <a:ahLst/>
                <a:cxnLst/>
                <a:rect r="r" b="b" t="t" l="l"/>
                <a:pathLst>
                  <a:path h="373103" w="1509510">
                    <a:moveTo>
                      <a:pt x="62210" y="0"/>
                    </a:moveTo>
                    <a:lnTo>
                      <a:pt x="1447300" y="0"/>
                    </a:lnTo>
                    <a:cubicBezTo>
                      <a:pt x="1463799" y="0"/>
                      <a:pt x="1479622" y="6554"/>
                      <a:pt x="1491289" y="18221"/>
                    </a:cubicBezTo>
                    <a:cubicBezTo>
                      <a:pt x="1502956" y="29887"/>
                      <a:pt x="1509510" y="45711"/>
                      <a:pt x="1509510" y="62210"/>
                    </a:cubicBezTo>
                    <a:lnTo>
                      <a:pt x="1509510" y="310893"/>
                    </a:lnTo>
                    <a:cubicBezTo>
                      <a:pt x="1509510" y="345251"/>
                      <a:pt x="1481658" y="373103"/>
                      <a:pt x="1447300" y="373103"/>
                    </a:cubicBezTo>
                    <a:lnTo>
                      <a:pt x="62210" y="373103"/>
                    </a:lnTo>
                    <a:cubicBezTo>
                      <a:pt x="27852" y="373103"/>
                      <a:pt x="0" y="345251"/>
                      <a:pt x="0" y="310893"/>
                    </a:cubicBezTo>
                    <a:lnTo>
                      <a:pt x="0" y="62210"/>
                    </a:lnTo>
                    <a:cubicBezTo>
                      <a:pt x="0" y="27852"/>
                      <a:pt x="27852" y="0"/>
                      <a:pt x="62210" y="0"/>
                    </a:cubicBezTo>
                    <a:close/>
                  </a:path>
                </a:pathLst>
              </a:custGeom>
              <a:solidFill>
                <a:srgbClr val="F0E6D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509510" cy="411203"/>
              </a:xfrm>
              <a:prstGeom prst="rect">
                <a:avLst/>
              </a:prstGeom>
            </p:spPr>
            <p:txBody>
              <a:bodyPr anchor="ctr" rtlCol="false" tIns="36400" lIns="36400" bIns="36400" rIns="36400"/>
              <a:lstStyle/>
              <a:p>
                <a:pPr algn="l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97691" y="103512"/>
              <a:ext cx="5201606" cy="1172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0"/>
                </a:lnSpc>
              </a:pPr>
              <a:r>
                <a:rPr lang="en-US" sz="1607" spc="56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This controls the regoinal electricity board where our AI System will be integrated &amp; will make the system smarter , reliable &amp; effecient.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14110" y="1734514"/>
            <a:ext cx="6914159" cy="6299783"/>
            <a:chOff x="0" y="0"/>
            <a:chExt cx="9218879" cy="839971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781465" cy="8399711"/>
              <a:chOff x="0" y="0"/>
              <a:chExt cx="1797371" cy="171923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97371" cy="1719234"/>
              </a:xfrm>
              <a:custGeom>
                <a:avLst/>
                <a:gdLst/>
                <a:ahLst/>
                <a:cxnLst/>
                <a:rect r="r" b="b" t="t" l="l"/>
                <a:pathLst>
                  <a:path h="1719234" w="1797371">
                    <a:moveTo>
                      <a:pt x="0" y="0"/>
                    </a:moveTo>
                    <a:lnTo>
                      <a:pt x="1797371" y="0"/>
                    </a:lnTo>
                    <a:lnTo>
                      <a:pt x="1797371" y="1719234"/>
                    </a:lnTo>
                    <a:lnTo>
                      <a:pt x="0" y="1719234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797371" cy="1757334"/>
              </a:xfrm>
              <a:prstGeom prst="rect">
                <a:avLst/>
              </a:prstGeom>
            </p:spPr>
            <p:txBody>
              <a:bodyPr anchor="ctr" rtlCol="false" tIns="49026" lIns="49026" bIns="49026" rIns="490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304550" y="1161416"/>
              <a:ext cx="2993958" cy="1871224"/>
            </a:xfrm>
            <a:custGeom>
              <a:avLst/>
              <a:gdLst/>
              <a:ahLst/>
              <a:cxnLst/>
              <a:rect r="r" b="b" t="t" l="l"/>
              <a:pathLst>
                <a:path h="1871224" w="2993958">
                  <a:moveTo>
                    <a:pt x="0" y="0"/>
                  </a:moveTo>
                  <a:lnTo>
                    <a:pt x="2993958" y="0"/>
                  </a:lnTo>
                  <a:lnTo>
                    <a:pt x="2993958" y="1871223"/>
                  </a:lnTo>
                  <a:lnTo>
                    <a:pt x="0" y="1871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05966" y="4964021"/>
              <a:ext cx="2290056" cy="2003799"/>
            </a:xfrm>
            <a:custGeom>
              <a:avLst/>
              <a:gdLst/>
              <a:ahLst/>
              <a:cxnLst/>
              <a:rect r="r" b="b" t="t" l="l"/>
              <a:pathLst>
                <a:path h="2003799" w="2290056">
                  <a:moveTo>
                    <a:pt x="0" y="0"/>
                  </a:moveTo>
                  <a:lnTo>
                    <a:pt x="2290056" y="0"/>
                  </a:lnTo>
                  <a:lnTo>
                    <a:pt x="2290056" y="2003800"/>
                  </a:lnTo>
                  <a:lnTo>
                    <a:pt x="0" y="2003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5521364" y="1161416"/>
              <a:ext cx="2656914" cy="743936"/>
            </a:xfrm>
            <a:custGeom>
              <a:avLst/>
              <a:gdLst/>
              <a:ahLst/>
              <a:cxnLst/>
              <a:rect r="r" b="b" t="t" l="l"/>
              <a:pathLst>
                <a:path h="743936" w="2656914">
                  <a:moveTo>
                    <a:pt x="0" y="0"/>
                  </a:moveTo>
                  <a:lnTo>
                    <a:pt x="2656914" y="0"/>
                  </a:lnTo>
                  <a:lnTo>
                    <a:pt x="2656914" y="743936"/>
                  </a:lnTo>
                  <a:lnTo>
                    <a:pt x="0" y="74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5639744" y="2097027"/>
              <a:ext cx="935612" cy="857254"/>
            </a:xfrm>
            <a:custGeom>
              <a:avLst/>
              <a:gdLst/>
              <a:ahLst/>
              <a:cxnLst/>
              <a:rect r="r" b="b" t="t" l="l"/>
              <a:pathLst>
                <a:path h="857254" w="935612">
                  <a:moveTo>
                    <a:pt x="0" y="0"/>
                  </a:moveTo>
                  <a:lnTo>
                    <a:pt x="935612" y="0"/>
                  </a:lnTo>
                  <a:lnTo>
                    <a:pt x="935612" y="857255"/>
                  </a:lnTo>
                  <a:lnTo>
                    <a:pt x="0" y="857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235083" y="3207865"/>
              <a:ext cx="1320471" cy="1584565"/>
            </a:xfrm>
            <a:custGeom>
              <a:avLst/>
              <a:gdLst/>
              <a:ahLst/>
              <a:cxnLst/>
              <a:rect r="r" b="b" t="t" l="l"/>
              <a:pathLst>
                <a:path h="1584565" w="1320471">
                  <a:moveTo>
                    <a:pt x="0" y="0"/>
                  </a:moveTo>
                  <a:lnTo>
                    <a:pt x="1320471" y="0"/>
                  </a:lnTo>
                  <a:lnTo>
                    <a:pt x="1320471" y="1584565"/>
                  </a:lnTo>
                  <a:lnTo>
                    <a:pt x="0" y="1584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849821" y="2097027"/>
              <a:ext cx="1008799" cy="1008799"/>
            </a:xfrm>
            <a:custGeom>
              <a:avLst/>
              <a:gdLst/>
              <a:ahLst/>
              <a:cxnLst/>
              <a:rect r="r" b="b" t="t" l="l"/>
              <a:pathLst>
                <a:path h="1008799" w="1008799">
                  <a:moveTo>
                    <a:pt x="0" y="0"/>
                  </a:moveTo>
                  <a:lnTo>
                    <a:pt x="1008799" y="0"/>
                  </a:lnTo>
                  <a:lnTo>
                    <a:pt x="1008799" y="1008800"/>
                  </a:lnTo>
                  <a:lnTo>
                    <a:pt x="0" y="10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74455" y="4964021"/>
              <a:ext cx="2219857" cy="862045"/>
            </a:xfrm>
            <a:custGeom>
              <a:avLst/>
              <a:gdLst/>
              <a:ahLst/>
              <a:cxnLst/>
              <a:rect r="r" b="b" t="t" l="l"/>
              <a:pathLst>
                <a:path h="862045" w="2219857">
                  <a:moveTo>
                    <a:pt x="0" y="0"/>
                  </a:moveTo>
                  <a:lnTo>
                    <a:pt x="2219857" y="0"/>
                  </a:lnTo>
                  <a:lnTo>
                    <a:pt x="2219857" y="862045"/>
                  </a:lnTo>
                  <a:lnTo>
                    <a:pt x="0" y="862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05966" y="1345185"/>
              <a:ext cx="1713602" cy="1503685"/>
            </a:xfrm>
            <a:custGeom>
              <a:avLst/>
              <a:gdLst/>
              <a:ahLst/>
              <a:cxnLst/>
              <a:rect r="r" b="b" t="t" l="l"/>
              <a:pathLst>
                <a:path h="1503685" w="1713602">
                  <a:moveTo>
                    <a:pt x="0" y="0"/>
                  </a:moveTo>
                  <a:lnTo>
                    <a:pt x="1713601" y="0"/>
                  </a:lnTo>
                  <a:lnTo>
                    <a:pt x="1713601" y="1503685"/>
                  </a:lnTo>
                  <a:lnTo>
                    <a:pt x="0" y="1503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305966" y="3207865"/>
              <a:ext cx="2675577" cy="1584565"/>
            </a:xfrm>
            <a:custGeom>
              <a:avLst/>
              <a:gdLst/>
              <a:ahLst/>
              <a:cxnLst/>
              <a:rect r="r" b="b" t="t" l="l"/>
              <a:pathLst>
                <a:path h="1584565" w="2675577">
                  <a:moveTo>
                    <a:pt x="0" y="0"/>
                  </a:moveTo>
                  <a:lnTo>
                    <a:pt x="2675577" y="0"/>
                  </a:lnTo>
                  <a:lnTo>
                    <a:pt x="2675577" y="1584565"/>
                  </a:lnTo>
                  <a:lnTo>
                    <a:pt x="0" y="1584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74455" y="5965921"/>
              <a:ext cx="3271635" cy="1001900"/>
            </a:xfrm>
            <a:custGeom>
              <a:avLst/>
              <a:gdLst/>
              <a:ahLst/>
              <a:cxnLst/>
              <a:rect r="r" b="b" t="t" l="l"/>
              <a:pathLst>
                <a:path h="1001900" w="3271635">
                  <a:moveTo>
                    <a:pt x="0" y="0"/>
                  </a:moveTo>
                  <a:lnTo>
                    <a:pt x="3271636" y="0"/>
                  </a:lnTo>
                  <a:lnTo>
                    <a:pt x="3271636" y="1001900"/>
                  </a:lnTo>
                  <a:lnTo>
                    <a:pt x="0" y="1001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305966" y="7139412"/>
              <a:ext cx="3495563" cy="929320"/>
            </a:xfrm>
            <a:custGeom>
              <a:avLst/>
              <a:gdLst/>
              <a:ahLst/>
              <a:cxnLst/>
              <a:rect r="r" b="b" t="t" l="l"/>
              <a:pathLst>
                <a:path h="929320" w="3495563">
                  <a:moveTo>
                    <a:pt x="0" y="0"/>
                  </a:moveTo>
                  <a:lnTo>
                    <a:pt x="3495563" y="0"/>
                  </a:lnTo>
                  <a:lnTo>
                    <a:pt x="3495563" y="929320"/>
                  </a:lnTo>
                  <a:lnTo>
                    <a:pt x="0" y="929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/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4812941" y="3237103"/>
              <a:ext cx="1736013" cy="1555326"/>
            </a:xfrm>
            <a:custGeom>
              <a:avLst/>
              <a:gdLst/>
              <a:ahLst/>
              <a:cxnLst/>
              <a:rect r="r" b="b" t="t" l="l"/>
              <a:pathLst>
                <a:path h="1555326" w="1736013">
                  <a:moveTo>
                    <a:pt x="0" y="0"/>
                  </a:moveTo>
                  <a:lnTo>
                    <a:pt x="1736013" y="0"/>
                  </a:lnTo>
                  <a:lnTo>
                    <a:pt x="1736013" y="1555327"/>
                  </a:lnTo>
                  <a:lnTo>
                    <a:pt x="0" y="1555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/>
              <a:stretch>
                <a:fillRect l="0" t="0" r="0" b="-11617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6732802" y="3237103"/>
              <a:ext cx="1563857" cy="1555326"/>
            </a:xfrm>
            <a:custGeom>
              <a:avLst/>
              <a:gdLst/>
              <a:ahLst/>
              <a:cxnLst/>
              <a:rect r="r" b="b" t="t" l="l"/>
              <a:pathLst>
                <a:path h="1555326" w="1563857">
                  <a:moveTo>
                    <a:pt x="0" y="0"/>
                  </a:moveTo>
                  <a:lnTo>
                    <a:pt x="1563856" y="0"/>
                  </a:lnTo>
                  <a:lnTo>
                    <a:pt x="1563856" y="1555327"/>
                  </a:lnTo>
                  <a:lnTo>
                    <a:pt x="0" y="1555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5178160" y="4964021"/>
              <a:ext cx="2881737" cy="862045"/>
            </a:xfrm>
            <a:custGeom>
              <a:avLst/>
              <a:gdLst/>
              <a:ahLst/>
              <a:cxnLst/>
              <a:rect r="r" b="b" t="t" l="l"/>
              <a:pathLst>
                <a:path h="862045" w="2881737">
                  <a:moveTo>
                    <a:pt x="0" y="0"/>
                  </a:moveTo>
                  <a:lnTo>
                    <a:pt x="2881738" y="0"/>
                  </a:lnTo>
                  <a:lnTo>
                    <a:pt x="2881738" y="862045"/>
                  </a:lnTo>
                  <a:lnTo>
                    <a:pt x="0" y="862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/>
              <a:stretch>
                <a:fillRect l="0" t="-47358" r="0" b="-40679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6229939" y="5965921"/>
              <a:ext cx="1829959" cy="1029352"/>
            </a:xfrm>
            <a:custGeom>
              <a:avLst/>
              <a:gdLst/>
              <a:ahLst/>
              <a:cxnLst/>
              <a:rect r="r" b="b" t="t" l="l"/>
              <a:pathLst>
                <a:path h="1029352" w="1829959">
                  <a:moveTo>
                    <a:pt x="0" y="0"/>
                  </a:moveTo>
                  <a:lnTo>
                    <a:pt x="1829959" y="0"/>
                  </a:lnTo>
                  <a:lnTo>
                    <a:pt x="1829959" y="1029352"/>
                  </a:lnTo>
                  <a:lnTo>
                    <a:pt x="0" y="1029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/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3895318" y="7093325"/>
              <a:ext cx="2837484" cy="1018098"/>
            </a:xfrm>
            <a:custGeom>
              <a:avLst/>
              <a:gdLst/>
              <a:ahLst/>
              <a:cxnLst/>
              <a:rect r="r" b="b" t="t" l="l"/>
              <a:pathLst>
                <a:path h="1018098" w="2837484">
                  <a:moveTo>
                    <a:pt x="0" y="0"/>
                  </a:moveTo>
                  <a:lnTo>
                    <a:pt x="2837484" y="0"/>
                  </a:lnTo>
                  <a:lnTo>
                    <a:pt x="2837484" y="1018098"/>
                  </a:lnTo>
                  <a:lnTo>
                    <a:pt x="0" y="1018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1"/>
              <a:stretch>
                <a:fillRect l="0" t="-42947" r="0" b="-42947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6849821" y="7093325"/>
              <a:ext cx="1625678" cy="975407"/>
            </a:xfrm>
            <a:custGeom>
              <a:avLst/>
              <a:gdLst/>
              <a:ahLst/>
              <a:cxnLst/>
              <a:rect r="r" b="b" t="t" l="l"/>
              <a:pathLst>
                <a:path h="975407" w="1625678">
                  <a:moveTo>
                    <a:pt x="0" y="0"/>
                  </a:moveTo>
                  <a:lnTo>
                    <a:pt x="1625678" y="0"/>
                  </a:lnTo>
                  <a:lnTo>
                    <a:pt x="1625678" y="975407"/>
                  </a:lnTo>
                  <a:lnTo>
                    <a:pt x="0" y="97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/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87668" y="282489"/>
              <a:ext cx="704826" cy="537430"/>
            </a:xfrm>
            <a:custGeom>
              <a:avLst/>
              <a:gdLst/>
              <a:ahLst/>
              <a:cxnLst/>
              <a:rect r="r" b="b" t="t" l="l"/>
              <a:pathLst>
                <a:path h="537430" w="704826">
                  <a:moveTo>
                    <a:pt x="0" y="0"/>
                  </a:moveTo>
                  <a:lnTo>
                    <a:pt x="704826" y="0"/>
                  </a:lnTo>
                  <a:lnTo>
                    <a:pt x="704826" y="537430"/>
                  </a:lnTo>
                  <a:lnTo>
                    <a:pt x="0" y="537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1137442" y="296541"/>
              <a:ext cx="8081437" cy="610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3"/>
                </a:lnSpc>
              </a:pPr>
              <a:r>
                <a:rPr lang="en-US" sz="3375" spc="192">
                  <a:solidFill>
                    <a:srgbClr val="0000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TECHNOLOGIES USED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7466853" y="1954194"/>
            <a:ext cx="547746" cy="417656"/>
          </a:xfrm>
          <a:custGeom>
            <a:avLst/>
            <a:gdLst/>
            <a:ahLst/>
            <a:cxnLst/>
            <a:rect r="r" b="b" t="t" l="l"/>
            <a:pathLst>
              <a:path h="417656" w="547746">
                <a:moveTo>
                  <a:pt x="0" y="0"/>
                </a:moveTo>
                <a:lnTo>
                  <a:pt x="547746" y="0"/>
                </a:lnTo>
                <a:lnTo>
                  <a:pt x="547746" y="417656"/>
                </a:lnTo>
                <a:lnTo>
                  <a:pt x="0" y="417656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6906322" y="1730430"/>
            <a:ext cx="11213432" cy="4531876"/>
            <a:chOff x="0" y="0"/>
            <a:chExt cx="14951242" cy="6042502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44249" y="0"/>
              <a:ext cx="14806993" cy="6042502"/>
              <a:chOff x="0" y="0"/>
              <a:chExt cx="2924838" cy="119358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924838" cy="1193581"/>
              </a:xfrm>
              <a:custGeom>
                <a:avLst/>
                <a:gdLst/>
                <a:ahLst/>
                <a:cxnLst/>
                <a:rect r="r" b="b" t="t" l="l"/>
                <a:pathLst>
                  <a:path h="1193581" w="2924838">
                    <a:moveTo>
                      <a:pt x="0" y="0"/>
                    </a:moveTo>
                    <a:lnTo>
                      <a:pt x="2924838" y="0"/>
                    </a:lnTo>
                    <a:lnTo>
                      <a:pt x="2924838" y="1193581"/>
                    </a:lnTo>
                    <a:lnTo>
                      <a:pt x="0" y="1193581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2924838" cy="12316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1058567"/>
              <a:ext cx="14951242" cy="4694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6535" indent="-273268" lvl="1">
                <a:lnSpc>
                  <a:spcPts val="3544"/>
                </a:lnSpc>
                <a:buAutoNum type="arabicPeriod" startAt="1"/>
              </a:pPr>
              <a:r>
                <a:rPr lang="en-US" b="true" sz="2531">
                  <a:solidFill>
                    <a:srgbClr val="00000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Data Training</a:t>
              </a:r>
              <a:r>
                <a:rPr lang="en-US" sz="2531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: Initially trained on historical data, with contin</a:t>
              </a:r>
              <a:r>
                <a:rPr lang="en-US" sz="2531" strike="noStrike" u="none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uous real-time data updates for accuracy and adaptability.</a:t>
              </a:r>
            </a:p>
            <a:p>
              <a:pPr algn="l" marL="546535" indent="-273268" lvl="1">
                <a:lnSpc>
                  <a:spcPts val="3544"/>
                </a:lnSpc>
                <a:buAutoNum type="arabicPeriod" startAt="1"/>
              </a:pPr>
              <a:r>
                <a:rPr lang="en-US" b="true" sz="2531" strike="noStrike" u="none">
                  <a:solidFill>
                    <a:srgbClr val="00000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Problem Detection</a:t>
              </a:r>
              <a:r>
                <a:rPr lang="en-US" sz="2531" strike="noStrike" u="none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: Utilizes techniques like regression, anomaly detection, and clustering to identify issues based on patterns.</a:t>
              </a:r>
            </a:p>
            <a:p>
              <a:pPr algn="l" marL="546535" indent="-273268" lvl="1">
                <a:lnSpc>
                  <a:spcPts val="3544"/>
                </a:lnSpc>
                <a:buAutoNum type="arabicPeriod" startAt="1"/>
              </a:pPr>
              <a:r>
                <a:rPr lang="en-US" b="true" sz="2531" strike="noStrike" u="none">
                  <a:solidFill>
                    <a:srgbClr val="00000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Alerts and Measures</a:t>
              </a:r>
              <a:r>
                <a:rPr lang="en-US" sz="2531" strike="noStrike" u="none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: Generates appropriate cautions, warnings, and corrective actions automatically upon detecting problems.</a:t>
              </a:r>
            </a:p>
            <a:p>
              <a:pPr algn="l" marL="546535" indent="-273268" lvl="1">
                <a:lnSpc>
                  <a:spcPts val="3544"/>
                </a:lnSpc>
                <a:buAutoNum type="arabicPeriod" startAt="1"/>
              </a:pPr>
              <a:r>
                <a:rPr lang="en-US" b="true" sz="2531" strike="noStrike" u="none">
                  <a:solidFill>
                    <a:srgbClr val="00000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SCADA Integration</a:t>
              </a:r>
              <a:r>
                <a:rPr lang="en-US" sz="2531" strike="noStrike" u="none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: Connected to the SCADA system via a GUI, enabling real-time monitoring and instant alerts to the distribution company (DISCOM).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427224" y="292066"/>
              <a:ext cx="12789338" cy="65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697" spc="210">
                  <a:solidFill>
                    <a:srgbClr val="0000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IMPLEMENTATION METHODS &amp; PROCESS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074128" y="6386132"/>
            <a:ext cx="6045626" cy="3797158"/>
            <a:chOff x="0" y="0"/>
            <a:chExt cx="1592264" cy="100007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592264" cy="1000075"/>
            </a:xfrm>
            <a:custGeom>
              <a:avLst/>
              <a:gdLst/>
              <a:ahLst/>
              <a:cxnLst/>
              <a:rect r="r" b="b" t="t" l="l"/>
              <a:pathLst>
                <a:path h="1000075" w="1592264">
                  <a:moveTo>
                    <a:pt x="0" y="0"/>
                  </a:moveTo>
                  <a:lnTo>
                    <a:pt x="1592264" y="0"/>
                  </a:lnTo>
                  <a:lnTo>
                    <a:pt x="1592264" y="1000075"/>
                  </a:lnTo>
                  <a:lnTo>
                    <a:pt x="0" y="1000075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592264" cy="103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205520" y="6550446"/>
            <a:ext cx="5053026" cy="427355"/>
            <a:chOff x="0" y="0"/>
            <a:chExt cx="6737368" cy="56980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30328" cy="556875"/>
            </a:xfrm>
            <a:custGeom>
              <a:avLst/>
              <a:gdLst/>
              <a:ahLst/>
              <a:cxnLst/>
              <a:rect r="r" b="b" t="t" l="l"/>
              <a:pathLst>
                <a:path h="556875" w="730328">
                  <a:moveTo>
                    <a:pt x="0" y="0"/>
                  </a:moveTo>
                  <a:lnTo>
                    <a:pt x="730328" y="0"/>
                  </a:lnTo>
                  <a:lnTo>
                    <a:pt x="730328" y="556875"/>
                  </a:lnTo>
                  <a:lnTo>
                    <a:pt x="0" y="55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920828" y="71058"/>
              <a:ext cx="5816540" cy="498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6"/>
                </a:lnSpc>
              </a:pPr>
              <a:r>
                <a:rPr lang="en-US" sz="2697" spc="153">
                  <a:solidFill>
                    <a:srgbClr val="0000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ML MODEL ASSESSMENT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7422432" y="8465576"/>
            <a:ext cx="1218360" cy="47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396" spc="-48">
                <a:solidFill>
                  <a:srgbClr val="100F0D"/>
                </a:solidFill>
                <a:latin typeface="Intro"/>
                <a:ea typeface="Intro"/>
                <a:cs typeface="Intro"/>
                <a:sym typeface="Intro"/>
              </a:rPr>
              <a:t>SUBSTATION</a:t>
            </a:r>
          </a:p>
          <a:p>
            <a:pPr algn="ctr">
              <a:lnSpc>
                <a:spcPts val="1899"/>
              </a:lnSpc>
            </a:pPr>
            <a:r>
              <a:rPr lang="en-US" sz="1396" spc="-48">
                <a:solidFill>
                  <a:srgbClr val="100F0D"/>
                </a:solidFill>
                <a:latin typeface="Intro"/>
                <a:ea typeface="Intro"/>
                <a:cs typeface="Intro"/>
                <a:sym typeface="Intro"/>
              </a:rPr>
              <a:t>(DISCOM)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089901" y="8635223"/>
            <a:ext cx="2945502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Accuracy: 0.96</a:t>
            </a:r>
          </a:p>
          <a:p>
            <a:pPr algn="l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MAE: 18.3</a:t>
            </a:r>
          </a:p>
          <a:p>
            <a:pPr algn="l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MSE: 420</a:t>
            </a:r>
          </a:p>
          <a:p>
            <a:pPr algn="l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R2-SCORE: 0.96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448432" y="7033053"/>
            <a:ext cx="103170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Alike Bold"/>
                <a:ea typeface="Alike Bold"/>
                <a:cs typeface="Alike Bold"/>
                <a:sym typeface="Alike Bold"/>
              </a:rPr>
              <a:t>BEFORE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553207" y="8345488"/>
            <a:ext cx="103170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Alike Bold"/>
                <a:ea typeface="Alike Bold"/>
                <a:cs typeface="Alike Bold"/>
                <a:sym typeface="Alike Bold"/>
              </a:rPr>
              <a:t>AFTER</a:t>
            </a:r>
          </a:p>
        </p:txBody>
      </p:sp>
      <p:sp>
        <p:nvSpPr>
          <p:cNvPr name="Freeform 65" id="65"/>
          <p:cNvSpPr/>
          <p:nvPr/>
        </p:nvSpPr>
        <p:spPr>
          <a:xfrm flipH="false" flipV="false" rot="0">
            <a:off x="14447313" y="8536941"/>
            <a:ext cx="3166750" cy="1283524"/>
          </a:xfrm>
          <a:custGeom>
            <a:avLst/>
            <a:gdLst/>
            <a:ahLst/>
            <a:cxnLst/>
            <a:rect r="r" b="b" t="t" l="l"/>
            <a:pathLst>
              <a:path h="1283524" w="3166750">
                <a:moveTo>
                  <a:pt x="0" y="0"/>
                </a:moveTo>
                <a:lnTo>
                  <a:pt x="3166751" y="0"/>
                </a:lnTo>
                <a:lnTo>
                  <a:pt x="3166751" y="1283524"/>
                </a:lnTo>
                <a:lnTo>
                  <a:pt x="0" y="1283524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4447313" y="7063526"/>
            <a:ext cx="3166750" cy="1273202"/>
          </a:xfrm>
          <a:custGeom>
            <a:avLst/>
            <a:gdLst/>
            <a:ahLst/>
            <a:cxnLst/>
            <a:rect r="r" b="b" t="t" l="l"/>
            <a:pathLst>
              <a:path h="1273202" w="3166750">
                <a:moveTo>
                  <a:pt x="0" y="0"/>
                </a:moveTo>
                <a:lnTo>
                  <a:pt x="3166751" y="0"/>
                </a:lnTo>
                <a:lnTo>
                  <a:pt x="3166751" y="1273201"/>
                </a:lnTo>
                <a:lnTo>
                  <a:pt x="0" y="1273201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3865423" y="9866070"/>
            <a:ext cx="436863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i="true">
                <a:solidFill>
                  <a:srgbClr val="000000"/>
                </a:solidFill>
                <a:latin typeface="Alike Bold Italics"/>
                <a:ea typeface="Alike Bold Italics"/>
                <a:cs typeface="Alike Bold Italics"/>
                <a:sym typeface="Alike Bold Italics"/>
              </a:rPr>
              <a:t>Accuracy for the Load Forcasting of Delhi Power Supply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042523" y="841153"/>
            <a:ext cx="13154863" cy="58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5246" spc="-183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TECHNICAL APPROACH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5337" y="167986"/>
            <a:ext cx="2812663" cy="1442086"/>
          </a:xfrm>
          <a:custGeom>
            <a:avLst/>
            <a:gdLst/>
            <a:ahLst/>
            <a:cxnLst/>
            <a:rect r="r" b="b" t="t" l="l"/>
            <a:pathLst>
              <a:path h="1442086" w="2812663">
                <a:moveTo>
                  <a:pt x="0" y="0"/>
                </a:moveTo>
                <a:lnTo>
                  <a:pt x="2812663" y="0"/>
                </a:lnTo>
                <a:lnTo>
                  <a:pt x="2812663" y="1442086"/>
                </a:lnTo>
                <a:lnTo>
                  <a:pt x="0" y="144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554" y="167986"/>
            <a:ext cx="1483838" cy="1418920"/>
            <a:chOff x="0" y="0"/>
            <a:chExt cx="1978450" cy="1891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450" cy="1891893"/>
            </a:xfrm>
            <a:custGeom>
              <a:avLst/>
              <a:gdLst/>
              <a:ahLst/>
              <a:cxnLst/>
              <a:rect r="r" b="b" t="t" l="l"/>
              <a:pathLst>
                <a:path h="1891893" w="1978450">
                  <a:moveTo>
                    <a:pt x="0" y="0"/>
                  </a:moveTo>
                  <a:lnTo>
                    <a:pt x="1978450" y="0"/>
                  </a:lnTo>
                  <a:lnTo>
                    <a:pt x="1978450" y="1891893"/>
                  </a:lnTo>
                  <a:lnTo>
                    <a:pt x="0" y="1891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313" y="443676"/>
              <a:ext cx="1627825" cy="1001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AI</a:t>
              </a:r>
            </a:p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SQUAD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554" y="1699862"/>
            <a:ext cx="9877845" cy="8371877"/>
            <a:chOff x="0" y="0"/>
            <a:chExt cx="2382643" cy="20193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2643" cy="2019387"/>
            </a:xfrm>
            <a:custGeom>
              <a:avLst/>
              <a:gdLst/>
              <a:ahLst/>
              <a:cxnLst/>
              <a:rect r="r" b="b" t="t" l="l"/>
              <a:pathLst>
                <a:path h="2019387" w="2382643">
                  <a:moveTo>
                    <a:pt x="0" y="0"/>
                  </a:moveTo>
                  <a:lnTo>
                    <a:pt x="2382643" y="0"/>
                  </a:lnTo>
                  <a:lnTo>
                    <a:pt x="2382643" y="2019387"/>
                  </a:lnTo>
                  <a:lnTo>
                    <a:pt x="0" y="2019387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2643" cy="2057487"/>
            </a:xfrm>
            <a:prstGeom prst="rect">
              <a:avLst/>
            </a:prstGeom>
          </p:spPr>
          <p:txBody>
            <a:bodyPr anchor="ctr" rtlCol="false" tIns="55468" lIns="55468" bIns="55468" rIns="55468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97976" y="1699862"/>
            <a:ext cx="7814051" cy="4141043"/>
            <a:chOff x="0" y="0"/>
            <a:chExt cx="10418734" cy="552139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418734" cy="5521391"/>
              <a:chOff x="0" y="0"/>
              <a:chExt cx="2245400" cy="118994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45400" cy="1189946"/>
              </a:xfrm>
              <a:custGeom>
                <a:avLst/>
                <a:gdLst/>
                <a:ahLst/>
                <a:cxnLst/>
                <a:rect r="r" b="b" t="t" l="l"/>
                <a:pathLst>
                  <a:path h="1189946" w="2245400">
                    <a:moveTo>
                      <a:pt x="0" y="0"/>
                    </a:moveTo>
                    <a:lnTo>
                      <a:pt x="2245400" y="0"/>
                    </a:lnTo>
                    <a:lnTo>
                      <a:pt x="2245400" y="1189946"/>
                    </a:lnTo>
                    <a:lnTo>
                      <a:pt x="0" y="1189946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245400" cy="12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1483509"/>
              <a:ext cx="10224043" cy="403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4277" indent="-267139" lvl="1">
                <a:lnSpc>
                  <a:spcPts val="3464"/>
                </a:lnSpc>
                <a:buFont typeface="Arial"/>
                <a:buChar char="•"/>
              </a:pPr>
              <a:r>
                <a:rPr lang="en-US" b="true" sz="2474">
                  <a:solidFill>
                    <a:srgbClr val="00000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High-Powered System Requirements</a:t>
              </a:r>
              <a:r>
                <a:rPr lang="en-US" sz="2474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: The need for a high-powered system to fully train the AI model at such a large scale for Delhi.</a:t>
              </a:r>
            </a:p>
            <a:p>
              <a:pPr algn="l" marL="534277" indent="-267139" lvl="1">
                <a:lnSpc>
                  <a:spcPts val="3464"/>
                </a:lnSpc>
                <a:buFont typeface="Arial"/>
                <a:buChar char="•"/>
              </a:pPr>
              <a:r>
                <a:rPr lang="en-US" b="true" sz="2474">
                  <a:solidFill>
                    <a:srgbClr val="00000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Lack of SCADA Data at the public level</a:t>
              </a:r>
              <a:r>
                <a:rPr lang="en-US" sz="2474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: Limited access to necessary SCADA data which is crucial for accurate model training and implementation.</a:t>
              </a:r>
            </a:p>
            <a:p>
              <a:pPr algn="l" marL="0" indent="0" lvl="0">
                <a:lnSpc>
                  <a:spcPts val="3464"/>
                </a:lnSpc>
                <a:spcBef>
                  <a:spcPct val="0"/>
                </a:spcBef>
              </a:pP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236359" y="253697"/>
              <a:ext cx="775077" cy="718708"/>
            </a:xfrm>
            <a:custGeom>
              <a:avLst/>
              <a:gdLst/>
              <a:ahLst/>
              <a:cxnLst/>
              <a:rect r="r" b="b" t="t" l="l"/>
              <a:pathLst>
                <a:path h="718708" w="775077">
                  <a:moveTo>
                    <a:pt x="0" y="0"/>
                  </a:moveTo>
                  <a:lnTo>
                    <a:pt x="775077" y="0"/>
                  </a:lnTo>
                  <a:lnTo>
                    <a:pt x="775077" y="718708"/>
                  </a:lnTo>
                  <a:lnTo>
                    <a:pt x="0" y="718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274503" y="380908"/>
              <a:ext cx="7675038" cy="591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9"/>
                </a:lnSpc>
              </a:pPr>
              <a:r>
                <a:rPr lang="en-US" sz="3205" spc="182">
                  <a:solidFill>
                    <a:srgbClr val="0000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CHALLENGES AND RISKS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97976" y="5930695"/>
            <a:ext cx="7814051" cy="4141043"/>
            <a:chOff x="0" y="0"/>
            <a:chExt cx="2245400" cy="11899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45400" cy="1189946"/>
            </a:xfrm>
            <a:custGeom>
              <a:avLst/>
              <a:gdLst/>
              <a:ahLst/>
              <a:cxnLst/>
              <a:rect r="r" b="b" t="t" l="l"/>
              <a:pathLst>
                <a:path h="1189946" w="2245400">
                  <a:moveTo>
                    <a:pt x="0" y="0"/>
                  </a:moveTo>
                  <a:lnTo>
                    <a:pt x="2245400" y="0"/>
                  </a:lnTo>
                  <a:lnTo>
                    <a:pt x="2245400" y="1189946"/>
                  </a:lnTo>
                  <a:lnTo>
                    <a:pt x="0" y="1189946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45400" cy="1228046"/>
            </a:xfrm>
            <a:prstGeom prst="rect">
              <a:avLst/>
            </a:prstGeom>
          </p:spPr>
          <p:txBody>
            <a:bodyPr anchor="ctr" rtlCol="false" tIns="46561" lIns="46561" bIns="46561" rIns="465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375245" y="6120968"/>
            <a:ext cx="581308" cy="539031"/>
          </a:xfrm>
          <a:custGeom>
            <a:avLst/>
            <a:gdLst/>
            <a:ahLst/>
            <a:cxnLst/>
            <a:rect r="r" b="b" t="t" l="l"/>
            <a:pathLst>
              <a:path h="539031" w="581308">
                <a:moveTo>
                  <a:pt x="0" y="0"/>
                </a:moveTo>
                <a:lnTo>
                  <a:pt x="581308" y="0"/>
                </a:lnTo>
                <a:lnTo>
                  <a:pt x="581308" y="539031"/>
                </a:lnTo>
                <a:lnTo>
                  <a:pt x="0" y="53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61016" y="6802271"/>
            <a:ext cx="5182020" cy="3142848"/>
          </a:xfrm>
          <a:custGeom>
            <a:avLst/>
            <a:gdLst/>
            <a:ahLst/>
            <a:cxnLst/>
            <a:rect r="r" b="b" t="t" l="l"/>
            <a:pathLst>
              <a:path h="3142848" w="5182020">
                <a:moveTo>
                  <a:pt x="0" y="0"/>
                </a:moveTo>
                <a:lnTo>
                  <a:pt x="5182021" y="0"/>
                </a:lnTo>
                <a:lnTo>
                  <a:pt x="5182021" y="3142848"/>
                </a:lnTo>
                <a:lnTo>
                  <a:pt x="0" y="314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20473" y="682470"/>
            <a:ext cx="13154863" cy="59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5346" spc="-187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FEASIBILITY AND VIABILITY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54" y="2882760"/>
            <a:ext cx="9877845" cy="3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356" indent="-242678" lvl="1">
              <a:lnSpc>
                <a:spcPts val="31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trike="noStrike" u="non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Reduction of Fluctuations and Blackouts</a:t>
            </a:r>
            <a:r>
              <a:rPr lang="en-US" sz="2248" strike="noStrike" u="none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Expected to reduce fluctuations, blackouts, and burnouts by over 90%.</a:t>
            </a:r>
          </a:p>
          <a:p>
            <a:pPr algn="l">
              <a:lnSpc>
                <a:spcPts val="1007"/>
              </a:lnSpc>
              <a:spcBef>
                <a:spcPct val="0"/>
              </a:spcBef>
            </a:pPr>
          </a:p>
          <a:p>
            <a:pPr algn="l" marL="485356" indent="-242678" lvl="1">
              <a:lnSpc>
                <a:spcPts val="31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trike="noStrike" u="non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Early Detection of Maintenance Issues</a:t>
            </a:r>
            <a:r>
              <a:rPr lang="en-US" sz="2248" strike="noStrike" u="none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Easily identifies maintenance problems and aging infrastructure to prevent system disruptions.</a:t>
            </a:r>
          </a:p>
          <a:p>
            <a:pPr algn="l">
              <a:lnSpc>
                <a:spcPts val="1007"/>
              </a:lnSpc>
              <a:spcBef>
                <a:spcPct val="0"/>
              </a:spcBef>
            </a:pPr>
          </a:p>
          <a:p>
            <a:pPr algn="l" marL="485356" indent="-242678" lvl="1">
              <a:lnSpc>
                <a:spcPts val="31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trike="noStrike" u="non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Elimination of Hardware Detection Devices</a:t>
            </a:r>
            <a:r>
              <a:rPr lang="en-US" sz="2248" strike="noStrike" u="none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Reduces the need for separate hardware devices for fault detection.</a:t>
            </a:r>
          </a:p>
          <a:p>
            <a:pPr algn="l">
              <a:lnSpc>
                <a:spcPts val="1007"/>
              </a:lnSpc>
              <a:spcBef>
                <a:spcPct val="0"/>
              </a:spcBef>
            </a:pPr>
          </a:p>
          <a:p>
            <a:pPr algn="l" marL="485356" indent="-242678" lvl="1">
              <a:lnSpc>
                <a:spcPts val="31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trike="noStrike" u="none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Stabilized Power Supply</a:t>
            </a:r>
            <a:r>
              <a:rPr lang="en-US" sz="2248" strike="noStrike" u="none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Ensures a stable power supply by aligning generation with predicted usage patterns.</a:t>
            </a:r>
          </a:p>
          <a:p>
            <a:pPr algn="l" marL="0" indent="0" lvl="0">
              <a:lnSpc>
                <a:spcPts val="3147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361016" y="2094913"/>
            <a:ext cx="7525132" cy="531403"/>
            <a:chOff x="0" y="0"/>
            <a:chExt cx="10033509" cy="7085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9942" cy="639764"/>
            </a:xfrm>
            <a:custGeom>
              <a:avLst/>
              <a:gdLst/>
              <a:ahLst/>
              <a:cxnLst/>
              <a:rect r="r" b="b" t="t" l="l"/>
              <a:pathLst>
                <a:path h="639764" w="689942">
                  <a:moveTo>
                    <a:pt x="0" y="0"/>
                  </a:moveTo>
                  <a:lnTo>
                    <a:pt x="689942" y="0"/>
                  </a:lnTo>
                  <a:lnTo>
                    <a:pt x="689942" y="639764"/>
                  </a:lnTo>
                  <a:lnTo>
                    <a:pt x="0" y="639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890245" y="66675"/>
              <a:ext cx="9143264" cy="641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3518" spc="200">
                  <a:solidFill>
                    <a:srgbClr val="0000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FEASIBILITY ANALYSIS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197976" y="6898124"/>
            <a:ext cx="7814051" cy="34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976" indent="-233988" lvl="1">
              <a:lnSpc>
                <a:spcPts val="3034"/>
              </a:lnSpc>
              <a:buFont typeface="Arial"/>
              <a:buChar char="•"/>
            </a:pPr>
            <a:r>
              <a:rPr lang="en-US" b="true" sz="2167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Distributed Training Approach</a:t>
            </a:r>
            <a:r>
              <a:rPr lang="en-US" sz="2167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Use multiple systems to train the AI model, distributing the computational load to fulfill the high powered system requirements.</a:t>
            </a:r>
          </a:p>
          <a:p>
            <a:pPr algn="l" marL="467976" indent="-233988" lvl="1">
              <a:lnSpc>
                <a:spcPts val="3034"/>
              </a:lnSpc>
              <a:buFont typeface="Arial"/>
              <a:buChar char="•"/>
            </a:pPr>
            <a:r>
              <a:rPr lang="en-US" b="true" sz="2167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SCADA Data Access</a:t>
            </a:r>
            <a:r>
              <a:rPr lang="en-US" sz="2167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Aim to gain access to SCADA data as the project scales to higher levels of operation.</a:t>
            </a:r>
          </a:p>
          <a:p>
            <a:pPr algn="l" marL="467976" indent="-233988" lvl="1">
              <a:lnSpc>
                <a:spcPts val="3034"/>
              </a:lnSpc>
              <a:buFont typeface="Arial"/>
              <a:buChar char="•"/>
            </a:pPr>
            <a:r>
              <a:rPr lang="en-US" b="true" sz="2167">
                <a:solidFill>
                  <a:srgbClr val="000000"/>
                </a:solidFill>
                <a:latin typeface="Sukar Bold"/>
                <a:ea typeface="Sukar Bold"/>
                <a:cs typeface="Sukar Bold"/>
                <a:sym typeface="Sukar Bold"/>
              </a:rPr>
              <a:t>Generating Synthetic Data</a:t>
            </a:r>
            <a:r>
              <a:rPr lang="en-US" sz="2167">
                <a:solidFill>
                  <a:srgbClr val="000000"/>
                </a:solidFill>
                <a:latin typeface="Sukar"/>
                <a:ea typeface="Sukar"/>
                <a:cs typeface="Sukar"/>
                <a:sym typeface="Sukar"/>
              </a:rPr>
              <a:t>: Utilize Generative AI (GenAI) to create synthetic SCADA data for training purposes when real data is not available.</a:t>
            </a:r>
          </a:p>
          <a:p>
            <a:pPr algn="l" marL="0" indent="0" lvl="0">
              <a:lnSpc>
                <a:spcPts val="3034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153853" y="6230663"/>
            <a:ext cx="5756278" cy="42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3205" spc="182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OVERCOMING STRATEGIES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83057" y="6735596"/>
            <a:ext cx="4174898" cy="32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The maximum consumption graph predicted by the Model  when trained for around 12 years of data. </a:t>
            </a:r>
          </a:p>
          <a:p>
            <a:pPr algn="l" marL="561332" indent="-280666" lvl="1">
              <a:lnSpc>
                <a:spcPts val="3639"/>
              </a:lnSpc>
              <a:buFont typeface="Arial"/>
              <a:buChar char="•"/>
            </a:pPr>
            <a:r>
              <a:rPr lang="en-US" sz="2599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Accuracy: 0.91</a:t>
            </a:r>
          </a:p>
          <a:p>
            <a:pPr algn="l" marL="561332" indent="-280666" lvl="1">
              <a:lnSpc>
                <a:spcPts val="3639"/>
              </a:lnSpc>
              <a:buFont typeface="Arial"/>
              <a:buChar char="•"/>
            </a:pPr>
            <a:r>
              <a:rPr lang="en-US" sz="2599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Precision: 0.89</a:t>
            </a:r>
          </a:p>
          <a:p>
            <a:pPr algn="l" marL="561332" indent="-280666" lvl="1">
              <a:lnSpc>
                <a:spcPts val="3639"/>
              </a:lnSpc>
              <a:buFont typeface="Arial"/>
              <a:buChar char="•"/>
            </a:pPr>
            <a:r>
              <a:rPr lang="en-US" sz="2599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Recall: 0.85 </a:t>
            </a:r>
          </a:p>
        </p:txBody>
      </p:sp>
      <p:sp>
        <p:nvSpPr>
          <p:cNvPr name="AutoShape 29" id="29"/>
          <p:cNvSpPr/>
          <p:nvPr/>
        </p:nvSpPr>
        <p:spPr>
          <a:xfrm>
            <a:off x="5695437" y="6811796"/>
            <a:ext cx="0" cy="312483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5337" y="167986"/>
            <a:ext cx="2812663" cy="1442086"/>
          </a:xfrm>
          <a:custGeom>
            <a:avLst/>
            <a:gdLst/>
            <a:ahLst/>
            <a:cxnLst/>
            <a:rect r="r" b="b" t="t" l="l"/>
            <a:pathLst>
              <a:path h="1442086" w="2812663">
                <a:moveTo>
                  <a:pt x="0" y="0"/>
                </a:moveTo>
                <a:lnTo>
                  <a:pt x="2812663" y="0"/>
                </a:lnTo>
                <a:lnTo>
                  <a:pt x="2812663" y="1442086"/>
                </a:lnTo>
                <a:lnTo>
                  <a:pt x="0" y="144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197" y="158461"/>
            <a:ext cx="1210051" cy="1157111"/>
            <a:chOff x="0" y="0"/>
            <a:chExt cx="1613402" cy="15428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3402" cy="1542815"/>
            </a:xfrm>
            <a:custGeom>
              <a:avLst/>
              <a:gdLst/>
              <a:ahLst/>
              <a:cxnLst/>
              <a:rect r="r" b="b" t="t" l="l"/>
              <a:pathLst>
                <a:path h="1542815" w="1613402">
                  <a:moveTo>
                    <a:pt x="0" y="0"/>
                  </a:moveTo>
                  <a:lnTo>
                    <a:pt x="1613402" y="0"/>
                  </a:lnTo>
                  <a:lnTo>
                    <a:pt x="1613402" y="1542815"/>
                  </a:lnTo>
                  <a:lnTo>
                    <a:pt x="0" y="1542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42965" y="353307"/>
              <a:ext cx="1327471" cy="825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8"/>
                </a:lnSpc>
              </a:pPr>
              <a:r>
                <a:rPr lang="en-US" sz="2366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AI</a:t>
              </a:r>
            </a:p>
            <a:p>
              <a:pPr algn="ctr">
                <a:lnSpc>
                  <a:spcPts val="2318"/>
                </a:lnSpc>
              </a:pPr>
              <a:r>
                <a:rPr lang="en-US" sz="2366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SQUAD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609" y="1475976"/>
            <a:ext cx="18152781" cy="8500464"/>
            <a:chOff x="0" y="0"/>
            <a:chExt cx="24203708" cy="1133395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203708" cy="11333953"/>
              <a:chOff x="0" y="0"/>
              <a:chExt cx="4780979" cy="22388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780979" cy="2238805"/>
              </a:xfrm>
              <a:custGeom>
                <a:avLst/>
                <a:gdLst/>
                <a:ahLst/>
                <a:cxnLst/>
                <a:rect r="r" b="b" t="t" l="l"/>
                <a:pathLst>
                  <a:path h="2238805" w="4780979">
                    <a:moveTo>
                      <a:pt x="0" y="0"/>
                    </a:moveTo>
                    <a:lnTo>
                      <a:pt x="4780979" y="0"/>
                    </a:lnTo>
                    <a:lnTo>
                      <a:pt x="4780979" y="2238805"/>
                    </a:lnTo>
                    <a:lnTo>
                      <a:pt x="0" y="2238805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780979" cy="22769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63407" y="295244"/>
              <a:ext cx="23476895" cy="794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The impacts listed below have been tested and validated using our AI model, and the attached graphs and charts provide real data references from our model.</a:t>
              </a:r>
            </a:p>
            <a:p>
              <a:pPr algn="l">
                <a:lnSpc>
                  <a:spcPts val="1819"/>
                </a:lnSpc>
              </a:pPr>
            </a:p>
            <a:p>
              <a:pPr algn="l" marL="431796" indent="-215898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Stabilized Power Generation and Usage</a:t>
              </a:r>
              <a:r>
                <a:rPr lang="en-US" sz="19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: Converts fluctuating power generation vs. usage patterns into a more uniform graph by accurately predicting future demand.</a:t>
              </a:r>
            </a:p>
            <a:p>
              <a:pPr algn="l">
                <a:lnSpc>
                  <a:spcPts val="1540"/>
                </a:lnSpc>
              </a:pPr>
            </a:p>
            <a:p>
              <a:pPr algn="l">
                <a:lnSpc>
                  <a:spcPts val="1400"/>
                </a:lnSpc>
              </a:pPr>
            </a:p>
            <a:p>
              <a:pPr algn="l" marL="431796" indent="-215898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Duck Curve Mitigation</a:t>
              </a:r>
              <a:r>
                <a:rPr lang="en-US" sz="19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: Reduces the curtailment effects of the duck curve, normalizing deep fluctuations.</a:t>
              </a:r>
            </a:p>
            <a:p>
              <a:pPr algn="l">
                <a:lnSpc>
                  <a:spcPts val="1540"/>
                </a:lnSpc>
              </a:pPr>
            </a:p>
            <a:p>
              <a:pPr algn="l">
                <a:lnSpc>
                  <a:spcPts val="1400"/>
                </a:lnSpc>
              </a:pPr>
            </a:p>
            <a:p>
              <a:pPr algn="l" marL="431796" indent="-215898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Cost Reduction</a:t>
              </a:r>
              <a:r>
                <a:rPr lang="en-US" sz="19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: Replaces existing fault detection equipment, lowering overall costs for distribution companies (DISCOMs).</a:t>
              </a:r>
            </a:p>
            <a:p>
              <a:pPr algn="l">
                <a:lnSpc>
                  <a:spcPts val="1540"/>
                </a:lnSpc>
              </a:pPr>
            </a:p>
            <a:p>
              <a:pPr algn="l">
                <a:lnSpc>
                  <a:spcPts val="1400"/>
                </a:lnSpc>
              </a:pPr>
            </a:p>
            <a:p>
              <a:pPr algn="l" marL="431796" indent="-215898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Accurate Usage Predictions</a:t>
              </a:r>
              <a:r>
                <a:rPr lang="en-US" sz="19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: Daily usage prediction graphs are easily generated using data from smart meters and SCADA.</a:t>
              </a:r>
            </a:p>
            <a:p>
              <a:pPr algn="l">
                <a:lnSpc>
                  <a:spcPts val="1540"/>
                </a:lnSpc>
              </a:pPr>
            </a:p>
            <a:p>
              <a:pPr algn="l">
                <a:lnSpc>
                  <a:spcPts val="1400"/>
                </a:lnSpc>
              </a:pPr>
            </a:p>
            <a:p>
              <a:pPr algn="l" marL="431796" indent="-215898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Energy Theft Prevention</a:t>
              </a:r>
              <a:r>
                <a:rPr lang="en-US" sz="1999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: Detects energy thefts efficiently using machine learning patterns and data from SCADA and Distribution Management Systems (DMS).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2695260" y="7042732"/>
              <a:ext cx="3811343" cy="2597034"/>
            </a:xfrm>
            <a:custGeom>
              <a:avLst/>
              <a:gdLst/>
              <a:ahLst/>
              <a:cxnLst/>
              <a:rect r="r" b="b" t="t" l="l"/>
              <a:pathLst>
                <a:path h="2597034" w="3811343">
                  <a:moveTo>
                    <a:pt x="0" y="0"/>
                  </a:moveTo>
                  <a:lnTo>
                    <a:pt x="3811343" y="0"/>
                  </a:lnTo>
                  <a:lnTo>
                    <a:pt x="3811343" y="2597033"/>
                  </a:lnTo>
                  <a:lnTo>
                    <a:pt x="0" y="259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00" t="0" r="-16312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913216" y="7107525"/>
              <a:ext cx="3633914" cy="2574331"/>
            </a:xfrm>
            <a:custGeom>
              <a:avLst/>
              <a:gdLst/>
              <a:ahLst/>
              <a:cxnLst/>
              <a:rect r="r" b="b" t="t" l="l"/>
              <a:pathLst>
                <a:path h="2574331" w="3633914">
                  <a:moveTo>
                    <a:pt x="0" y="0"/>
                  </a:moveTo>
                  <a:lnTo>
                    <a:pt x="3633914" y="0"/>
                  </a:lnTo>
                  <a:lnTo>
                    <a:pt x="3633914" y="2574331"/>
                  </a:lnTo>
                  <a:lnTo>
                    <a:pt x="0" y="257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143" t="0" r="-4143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913216" y="9741186"/>
              <a:ext cx="3782044" cy="1386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93"/>
                </a:lnSpc>
              </a:pPr>
              <a:r>
                <a:rPr lang="en-US" sz="1495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Time of daily sunset, sunrise with occurrences of peak and lean demand met :</a:t>
              </a:r>
            </a:p>
            <a:p>
              <a:pPr algn="l" marL="322843" indent="-161422" lvl="1">
                <a:lnSpc>
                  <a:spcPts val="2093"/>
                </a:lnSpc>
                <a:buFont typeface="Arial"/>
                <a:buChar char="•"/>
              </a:pPr>
              <a:r>
                <a:rPr lang="en-US" sz="1495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Accuracy: 0.95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91926" y="7042732"/>
              <a:ext cx="8674997" cy="4178570"/>
              <a:chOff x="0" y="0"/>
              <a:chExt cx="1944378" cy="9365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44378" cy="936568"/>
              </a:xfrm>
              <a:custGeom>
                <a:avLst/>
                <a:gdLst/>
                <a:ahLst/>
                <a:cxnLst/>
                <a:rect r="r" b="b" t="t" l="l"/>
                <a:pathLst>
                  <a:path h="936568" w="1944378">
                    <a:moveTo>
                      <a:pt x="0" y="0"/>
                    </a:moveTo>
                    <a:lnTo>
                      <a:pt x="1944378" y="0"/>
                    </a:lnTo>
                    <a:lnTo>
                      <a:pt x="1944378" y="936568"/>
                    </a:lnTo>
                    <a:lnTo>
                      <a:pt x="0" y="936568"/>
                    </a:lnTo>
                    <a:close/>
                  </a:path>
                </a:pathLst>
              </a:custGeom>
              <a:solidFill>
                <a:srgbClr val="D9ABA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944378" cy="974668"/>
              </a:xfrm>
              <a:prstGeom prst="rect">
                <a:avLst/>
              </a:prstGeom>
            </p:spPr>
            <p:txBody>
              <a:bodyPr anchor="ctr" rtlCol="false" tIns="44770" lIns="44770" bIns="44770" rIns="4477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6572116" y="6925359"/>
              <a:ext cx="7522185" cy="4350785"/>
              <a:chOff x="0" y="0"/>
              <a:chExt cx="1685992" cy="97516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685992" cy="975167"/>
              </a:xfrm>
              <a:custGeom>
                <a:avLst/>
                <a:gdLst/>
                <a:ahLst/>
                <a:cxnLst/>
                <a:rect r="r" b="b" t="t" l="l"/>
                <a:pathLst>
                  <a:path h="975167" w="1685992">
                    <a:moveTo>
                      <a:pt x="0" y="0"/>
                    </a:moveTo>
                    <a:lnTo>
                      <a:pt x="1685992" y="0"/>
                    </a:lnTo>
                    <a:lnTo>
                      <a:pt x="1685992" y="975167"/>
                    </a:lnTo>
                    <a:lnTo>
                      <a:pt x="0" y="975167"/>
                    </a:lnTo>
                    <a:close/>
                  </a:path>
                </a:pathLst>
              </a:custGeom>
              <a:solidFill>
                <a:srgbClr val="E4CCC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685992" cy="1013267"/>
              </a:xfrm>
              <a:prstGeom prst="rect">
                <a:avLst/>
              </a:prstGeom>
            </p:spPr>
            <p:txBody>
              <a:bodyPr anchor="ctr" rtlCol="false" tIns="44770" lIns="44770" bIns="44770" rIns="4477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71100" y="7158679"/>
              <a:ext cx="3689469" cy="2518678"/>
            </a:xfrm>
            <a:custGeom>
              <a:avLst/>
              <a:gdLst/>
              <a:ahLst/>
              <a:cxnLst/>
              <a:rect r="r" b="b" t="t" l="l"/>
              <a:pathLst>
                <a:path h="2518678" w="3689469">
                  <a:moveTo>
                    <a:pt x="0" y="0"/>
                  </a:moveTo>
                  <a:lnTo>
                    <a:pt x="3689469" y="0"/>
                  </a:lnTo>
                  <a:lnTo>
                    <a:pt x="3689469" y="2518678"/>
                  </a:lnTo>
                  <a:lnTo>
                    <a:pt x="0" y="2518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19610" y="7158679"/>
              <a:ext cx="3864692" cy="2518678"/>
            </a:xfrm>
            <a:custGeom>
              <a:avLst/>
              <a:gdLst/>
              <a:ahLst/>
              <a:cxnLst/>
              <a:rect r="r" b="b" t="t" l="l"/>
              <a:pathLst>
                <a:path h="2518678" w="3864692">
                  <a:moveTo>
                    <a:pt x="0" y="0"/>
                  </a:moveTo>
                  <a:lnTo>
                    <a:pt x="3864692" y="0"/>
                  </a:lnTo>
                  <a:lnTo>
                    <a:pt x="3864692" y="2518678"/>
                  </a:lnTo>
                  <a:lnTo>
                    <a:pt x="0" y="2518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064875" y="8418018"/>
              <a:ext cx="550429" cy="291727"/>
            </a:xfrm>
            <a:custGeom>
              <a:avLst/>
              <a:gdLst/>
              <a:ahLst/>
              <a:cxnLst/>
              <a:rect r="r" b="b" t="t" l="l"/>
              <a:pathLst>
                <a:path h="291727" w="550429">
                  <a:moveTo>
                    <a:pt x="0" y="0"/>
                  </a:moveTo>
                  <a:lnTo>
                    <a:pt x="550429" y="0"/>
                  </a:lnTo>
                  <a:lnTo>
                    <a:pt x="550429" y="291727"/>
                  </a:lnTo>
                  <a:lnTo>
                    <a:pt x="0" y="291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71100" y="9930541"/>
              <a:ext cx="3689469" cy="640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4"/>
                </a:lnSpc>
              </a:pPr>
              <a:r>
                <a:rPr lang="en-US" sz="1417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Annual Demand Duration Curve  for the years 2008 - 2016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719610" y="9787508"/>
              <a:ext cx="3689469" cy="130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4"/>
                </a:lnSpc>
              </a:pPr>
              <a:r>
                <a:rPr lang="en-US" sz="1417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With applying of the Model Prediction for outages, blackouts &amp; fluctions</a:t>
              </a:r>
            </a:p>
            <a:p>
              <a:pPr algn="l" marL="306001" indent="-153000" lvl="1">
                <a:lnSpc>
                  <a:spcPts val="1984"/>
                </a:lnSpc>
                <a:buFont typeface="Arial"/>
                <a:buChar char="•"/>
              </a:pPr>
              <a:r>
                <a:rPr lang="en-US" sz="1417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Accuracy: 0.98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20121591" y="8987626"/>
              <a:ext cx="3858411" cy="2233676"/>
            </a:xfrm>
            <a:custGeom>
              <a:avLst/>
              <a:gdLst/>
              <a:ahLst/>
              <a:cxnLst/>
              <a:rect r="r" b="b" t="t" l="l"/>
              <a:pathLst>
                <a:path h="2233676" w="3858411">
                  <a:moveTo>
                    <a:pt x="0" y="0"/>
                  </a:moveTo>
                  <a:lnTo>
                    <a:pt x="3858411" y="0"/>
                  </a:lnTo>
                  <a:lnTo>
                    <a:pt x="3858411" y="2233676"/>
                  </a:lnTo>
                  <a:lnTo>
                    <a:pt x="0" y="2233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8832" r="0" b="-9144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6659003" y="7042732"/>
              <a:ext cx="3330811" cy="2650142"/>
            </a:xfrm>
            <a:custGeom>
              <a:avLst/>
              <a:gdLst/>
              <a:ahLst/>
              <a:cxnLst/>
              <a:rect r="r" b="b" t="t" l="l"/>
              <a:pathLst>
                <a:path h="2650142" w="3330811">
                  <a:moveTo>
                    <a:pt x="0" y="0"/>
                  </a:moveTo>
                  <a:lnTo>
                    <a:pt x="3330811" y="0"/>
                  </a:lnTo>
                  <a:lnTo>
                    <a:pt x="3330811" y="2650142"/>
                  </a:lnTo>
                  <a:lnTo>
                    <a:pt x="0" y="2650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573" t="0" r="-7965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740608" y="9946470"/>
              <a:ext cx="729937" cy="1018947"/>
            </a:xfrm>
            <a:custGeom>
              <a:avLst/>
              <a:gdLst/>
              <a:ahLst/>
              <a:cxnLst/>
              <a:rect r="r" b="b" t="t" l="l"/>
              <a:pathLst>
                <a:path h="1018947" w="729937">
                  <a:moveTo>
                    <a:pt x="0" y="0"/>
                  </a:moveTo>
                  <a:lnTo>
                    <a:pt x="729937" y="0"/>
                  </a:lnTo>
                  <a:lnTo>
                    <a:pt x="729937" y="1018947"/>
                  </a:lnTo>
                  <a:lnTo>
                    <a:pt x="0" y="1018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2695260" y="9772049"/>
              <a:ext cx="3811343" cy="1372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72"/>
                </a:lnSpc>
              </a:pPr>
              <a:r>
                <a:rPr lang="en-US" sz="148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Model Predictition of Daily Average demand as a Percentage Peak demand met (Load Factor):</a:t>
              </a:r>
            </a:p>
            <a:p>
              <a:pPr algn="l" marL="319538" indent="-159769" lvl="1">
                <a:lnSpc>
                  <a:spcPts val="2072"/>
                </a:lnSpc>
                <a:buFont typeface="Arial"/>
                <a:buChar char="•"/>
              </a:pPr>
              <a:r>
                <a:rPr lang="en-US" sz="148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Accuracy: 0.93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0121591" y="6877734"/>
              <a:ext cx="3858411" cy="2021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5"/>
                </a:lnSpc>
              </a:pPr>
              <a:r>
                <a:rPr lang="en-US" sz="1725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The Duck Curve Mitigation happened by storing the curtailment of the solar power in the batteries &amp; making them use in the night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6131402" y="9797033"/>
              <a:ext cx="3858411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true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BEFORE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5929110" y="10710994"/>
              <a:ext cx="3858411" cy="537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true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AFTER EMBEDDING 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true">
                  <a:solidFill>
                    <a:srgbClr val="000000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AI MODEL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453148" y="689899"/>
            <a:ext cx="13154863" cy="58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5246" spc="-183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IMPACT AND BENEFITS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5337" y="167986"/>
            <a:ext cx="2812663" cy="1442086"/>
          </a:xfrm>
          <a:custGeom>
            <a:avLst/>
            <a:gdLst/>
            <a:ahLst/>
            <a:cxnLst/>
            <a:rect r="r" b="b" t="t" l="l"/>
            <a:pathLst>
              <a:path h="1442086" w="2812663">
                <a:moveTo>
                  <a:pt x="0" y="0"/>
                </a:moveTo>
                <a:lnTo>
                  <a:pt x="2812663" y="0"/>
                </a:lnTo>
                <a:lnTo>
                  <a:pt x="2812663" y="1442086"/>
                </a:lnTo>
                <a:lnTo>
                  <a:pt x="0" y="144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554" y="167986"/>
            <a:ext cx="1483838" cy="1418920"/>
            <a:chOff x="0" y="0"/>
            <a:chExt cx="1978450" cy="1891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450" cy="1891893"/>
            </a:xfrm>
            <a:custGeom>
              <a:avLst/>
              <a:gdLst/>
              <a:ahLst/>
              <a:cxnLst/>
              <a:rect r="r" b="b" t="t" l="l"/>
              <a:pathLst>
                <a:path h="1891893" w="1978450">
                  <a:moveTo>
                    <a:pt x="0" y="0"/>
                  </a:moveTo>
                  <a:lnTo>
                    <a:pt x="1978450" y="0"/>
                  </a:lnTo>
                  <a:lnTo>
                    <a:pt x="1978450" y="1891893"/>
                  </a:lnTo>
                  <a:lnTo>
                    <a:pt x="0" y="1891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313" y="443676"/>
              <a:ext cx="1627825" cy="1001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AI</a:t>
              </a:r>
            </a:p>
            <a:p>
              <a:pPr algn="ctr">
                <a:lnSpc>
                  <a:spcPts val="2843"/>
                </a:lnSpc>
              </a:pPr>
              <a:r>
                <a:rPr lang="en-US" sz="2901" b="true">
                  <a:solidFill>
                    <a:srgbClr val="624231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SQUAD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9476" y="3740599"/>
            <a:ext cx="321815" cy="356727"/>
          </a:xfrm>
          <a:custGeom>
            <a:avLst/>
            <a:gdLst/>
            <a:ahLst/>
            <a:cxnLst/>
            <a:rect r="r" b="b" t="t" l="l"/>
            <a:pathLst>
              <a:path h="356727" w="321815">
                <a:moveTo>
                  <a:pt x="0" y="0"/>
                </a:moveTo>
                <a:lnTo>
                  <a:pt x="321815" y="0"/>
                </a:lnTo>
                <a:lnTo>
                  <a:pt x="321815" y="356726"/>
                </a:lnTo>
                <a:lnTo>
                  <a:pt x="0" y="35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6554" y="1839757"/>
            <a:ext cx="11104907" cy="1643666"/>
            <a:chOff x="0" y="0"/>
            <a:chExt cx="14806543" cy="219155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806543" cy="2191555"/>
              <a:chOff x="0" y="0"/>
              <a:chExt cx="2924749" cy="4329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24749" cy="432900"/>
              </a:xfrm>
              <a:custGeom>
                <a:avLst/>
                <a:gdLst/>
                <a:ahLst/>
                <a:cxnLst/>
                <a:rect r="r" b="b" t="t" l="l"/>
                <a:pathLst>
                  <a:path h="432900" w="2924749">
                    <a:moveTo>
                      <a:pt x="0" y="0"/>
                    </a:moveTo>
                    <a:lnTo>
                      <a:pt x="2924749" y="0"/>
                    </a:lnTo>
                    <a:lnTo>
                      <a:pt x="2924749" y="432900"/>
                    </a:lnTo>
                    <a:lnTo>
                      <a:pt x="0" y="432900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924749" cy="471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54740" y="136840"/>
              <a:ext cx="3176746" cy="600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4"/>
                </a:lnSpc>
                <a:spcBef>
                  <a:spcPct val="0"/>
                </a:spcBef>
              </a:pPr>
              <a:r>
                <a:rPr lang="en-US" sz="2696">
                  <a:solidFill>
                    <a:srgbClr val="000000"/>
                  </a:solidFill>
                  <a:latin typeface="Paalalabas Wide"/>
                  <a:ea typeface="Paalalabas Wide"/>
                  <a:cs typeface="Paalalabas Wide"/>
                  <a:sym typeface="Paalalabas Wide"/>
                </a:rPr>
                <a:t>OUTAGES DATA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2461"/>
              <a:ext cx="14500626" cy="1079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59" indent="-172729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Rajdhani: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7" tooltip="https://www.bsesdelhi.com/web/brpl/outage-report"/>
                </a:rPr>
                <a:t>https://www.bsesdelhi.com/web/brpl/outage-report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</a:t>
              </a:r>
            </a:p>
            <a:p>
              <a:pPr algn="l" marL="345459" indent="-172729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Yamuna: 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8" tooltip="https://www.bsesdelhi.com/web/bypl/outage-report"/>
                </a:rPr>
                <a:t>https://www.bsesdelhi.com/web/bypl/outage-report 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l" marL="345459" indent="-172729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TATA: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9" tooltip="https://www.tatapower-ddl.com/scheduleoutage/119/customers/outage-details/scheduled-outage"/>
                </a:rPr>
                <a:t>https://www.tatapower-ddl.com/scheduleoutage/119/customers/outage-details/scheduled-outage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257229" y="228017"/>
              <a:ext cx="429086" cy="475636"/>
            </a:xfrm>
            <a:custGeom>
              <a:avLst/>
              <a:gdLst/>
              <a:ahLst/>
              <a:cxnLst/>
              <a:rect r="r" b="b" t="t" l="l"/>
              <a:pathLst>
                <a:path h="475636" w="429086">
                  <a:moveTo>
                    <a:pt x="0" y="0"/>
                  </a:moveTo>
                  <a:lnTo>
                    <a:pt x="429086" y="0"/>
                  </a:lnTo>
                  <a:lnTo>
                    <a:pt x="429086" y="475636"/>
                  </a:lnTo>
                  <a:lnTo>
                    <a:pt x="0" y="475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6554" y="5275198"/>
            <a:ext cx="11104907" cy="1857127"/>
            <a:chOff x="0" y="0"/>
            <a:chExt cx="14806543" cy="247617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806543" cy="2476170"/>
              <a:chOff x="0" y="0"/>
              <a:chExt cx="3167271" cy="5296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67271" cy="529678"/>
              </a:xfrm>
              <a:custGeom>
                <a:avLst/>
                <a:gdLst/>
                <a:ahLst/>
                <a:cxnLst/>
                <a:rect r="r" b="b" t="t" l="l"/>
                <a:pathLst>
                  <a:path h="529678" w="3167271">
                    <a:moveTo>
                      <a:pt x="0" y="0"/>
                    </a:moveTo>
                    <a:lnTo>
                      <a:pt x="3167271" y="0"/>
                    </a:lnTo>
                    <a:lnTo>
                      <a:pt x="3167271" y="529678"/>
                    </a:lnTo>
                    <a:lnTo>
                      <a:pt x="0" y="529678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167271" cy="5677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37533" y="120966"/>
              <a:ext cx="7515478" cy="568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5"/>
                </a:lnSpc>
                <a:spcBef>
                  <a:spcPct val="0"/>
                </a:spcBef>
              </a:pPr>
              <a:r>
                <a:rPr lang="en-US" sz="2489">
                  <a:solidFill>
                    <a:srgbClr val="000000"/>
                  </a:solidFill>
                  <a:latin typeface="Paalalabas Wide"/>
                  <a:ea typeface="Paalalabas Wide"/>
                  <a:cs typeface="Paalalabas Wide"/>
                  <a:sym typeface="Paalalabas Wide"/>
                </a:rPr>
                <a:t>DELHI POWER SYSTEM RESEARCH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66240"/>
              <a:ext cx="14806543" cy="1457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0596" indent="-170298" lvl="1">
                <a:lnSpc>
                  <a:spcPts val="2208"/>
                </a:lnSpc>
                <a:buFont typeface="Arial"/>
                <a:buChar char="•"/>
              </a:pPr>
              <a:r>
                <a:rPr lang="en-US" b="true" sz="157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Delhi Power System</a:t>
              </a:r>
              <a:r>
                <a:rPr lang="en-US" sz="15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</a:t>
              </a:r>
              <a:r>
                <a:rPr lang="en-US" sz="1577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0" tooltip="https://power.delhi.gov.in/sites/default/files/power/circulars-orders/vision_doc_mpd-2041.pdf"/>
                </a:rPr>
                <a:t>https://power.delhi.gov.in/sites/default/files/power/circulars-orders/vision_doc_mpd-2041.pdf</a:t>
              </a:r>
            </a:p>
            <a:p>
              <a:pPr algn="l" marL="340596" indent="-170298" lvl="1">
                <a:lnSpc>
                  <a:spcPts val="2208"/>
                </a:lnSpc>
                <a:buFont typeface="Arial"/>
                <a:buChar char="•"/>
              </a:pPr>
              <a:r>
                <a:rPr lang="en-US" b="true" sz="1577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Tranmission Reports: </a:t>
              </a:r>
              <a:r>
                <a:rPr lang="en-US" sz="1577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https://cea.nic.in/transmission-reports/?lang=en+</a:t>
              </a:r>
            </a:p>
            <a:p>
              <a:pPr algn="l" marL="340596" indent="-170298" lvl="1">
                <a:lnSpc>
                  <a:spcPts val="2208"/>
                </a:lnSpc>
                <a:buFont typeface="Arial"/>
                <a:buChar char="•"/>
              </a:pPr>
              <a:r>
                <a:rPr lang="en-US" b="true" sz="1577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Reports &amp; Data: </a:t>
              </a:r>
              <a:r>
                <a:rPr lang="en-US" sz="1577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1" tooltip="https://cea.nic.in/dashboard/?lang=en"/>
                </a:rPr>
                <a:t>https://cea.nic.in/dashboard/?lang=en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237533" y="138625"/>
              <a:ext cx="396230" cy="439216"/>
            </a:xfrm>
            <a:custGeom>
              <a:avLst/>
              <a:gdLst/>
              <a:ahLst/>
              <a:cxnLst/>
              <a:rect r="r" b="b" t="t" l="l"/>
              <a:pathLst>
                <a:path h="439216" w="396230">
                  <a:moveTo>
                    <a:pt x="0" y="0"/>
                  </a:moveTo>
                  <a:lnTo>
                    <a:pt x="396230" y="0"/>
                  </a:lnTo>
                  <a:lnTo>
                    <a:pt x="396230" y="439216"/>
                  </a:lnTo>
                  <a:lnTo>
                    <a:pt x="0" y="439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554" y="3607249"/>
            <a:ext cx="11104907" cy="1595111"/>
            <a:chOff x="0" y="0"/>
            <a:chExt cx="14806543" cy="212681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4806543" cy="2126815"/>
              <a:chOff x="0" y="0"/>
              <a:chExt cx="2924749" cy="4201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924749" cy="420112"/>
              </a:xfrm>
              <a:custGeom>
                <a:avLst/>
                <a:gdLst/>
                <a:ahLst/>
                <a:cxnLst/>
                <a:rect r="r" b="b" t="t" l="l"/>
                <a:pathLst>
                  <a:path h="420112" w="2924749">
                    <a:moveTo>
                      <a:pt x="0" y="0"/>
                    </a:moveTo>
                    <a:lnTo>
                      <a:pt x="2924749" y="0"/>
                    </a:lnTo>
                    <a:lnTo>
                      <a:pt x="2924749" y="420112"/>
                    </a:lnTo>
                    <a:lnTo>
                      <a:pt x="0" y="420112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924749" cy="4582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57229" y="211827"/>
              <a:ext cx="429086" cy="475636"/>
            </a:xfrm>
            <a:custGeom>
              <a:avLst/>
              <a:gdLst/>
              <a:ahLst/>
              <a:cxnLst/>
              <a:rect r="r" b="b" t="t" l="l"/>
              <a:pathLst>
                <a:path h="475636" w="429086">
                  <a:moveTo>
                    <a:pt x="0" y="0"/>
                  </a:moveTo>
                  <a:lnTo>
                    <a:pt x="429086" y="0"/>
                  </a:lnTo>
                  <a:lnTo>
                    <a:pt x="429086" y="475635"/>
                  </a:lnTo>
                  <a:lnTo>
                    <a:pt x="0" y="47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52958" y="832614"/>
              <a:ext cx="14500626" cy="1079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59" indent="-172729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State Load Despatch Center: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2" tooltip="https://www.delhisldc.org/RealTimeDiscomData.aspx?Loc=0804"/>
                </a:rPr>
                <a:t>https://www.bsesdelhi.com/web/brpl/outage-report  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</a:t>
              </a:r>
            </a:p>
            <a:p>
              <a:pPr algn="l" marL="345459" indent="-172729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</a:t>
              </a: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3" tooltip="https://drive.google.com/file/d/1B5FW67q97pXimsKSH5LrrLUUkS6-g3IB/view?usp=sharing"/>
                </a:rPr>
                <a:t>https://drive.google.com/file/d/1B5FW67q97pXimsKSH5LrrLUUkS6-g3IB/view?usp=sharing</a:t>
              </a:r>
            </a:p>
            <a:p>
              <a:pPr algn="l" marL="345459" indent="-172729" lvl="1">
                <a:lnSpc>
                  <a:spcPts val="2240"/>
                </a:lnSpc>
                <a:buFont typeface="Arial"/>
                <a:buChar char="•"/>
              </a:pPr>
              <a:r>
                <a:rPr lang="en-US" b="true" sz="16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Fault Detection Dataset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</a:t>
              </a:r>
              <a:r>
                <a:rPr lang="en-US" sz="16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4" tooltip="https://drive.google.com/file/d/1oiSkGlHe3K8wzsigKGNb8PM15ZXNvBpT/view"/>
                </a:rPr>
                <a:t>https://drive.google.com/file/d/1oiSkGlHe3K8wzsigKGNb8PM15ZXNvBpT/view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989225" y="120650"/>
              <a:ext cx="3887946" cy="600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4"/>
                </a:lnSpc>
                <a:spcBef>
                  <a:spcPct val="0"/>
                </a:spcBef>
              </a:pPr>
              <a:r>
                <a:rPr lang="en-US" sz="2696">
                  <a:solidFill>
                    <a:srgbClr val="000000"/>
                  </a:solidFill>
                  <a:latin typeface="Paalalabas Wide"/>
                  <a:ea typeface="Paalalabas Wide"/>
                  <a:cs typeface="Paalalabas Wide"/>
                  <a:sym typeface="Paalalabas Wide"/>
                </a:rPr>
                <a:t>ML TRAINING DATA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356289" y="1840035"/>
            <a:ext cx="6798865" cy="5021736"/>
            <a:chOff x="0" y="0"/>
            <a:chExt cx="1790648" cy="132259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90648" cy="1322597"/>
            </a:xfrm>
            <a:custGeom>
              <a:avLst/>
              <a:gdLst/>
              <a:ahLst/>
              <a:cxnLst/>
              <a:rect r="r" b="b" t="t" l="l"/>
              <a:pathLst>
                <a:path h="1322597" w="1790648">
                  <a:moveTo>
                    <a:pt x="0" y="0"/>
                  </a:moveTo>
                  <a:lnTo>
                    <a:pt x="1790648" y="0"/>
                  </a:lnTo>
                  <a:lnTo>
                    <a:pt x="1790648" y="1322597"/>
                  </a:lnTo>
                  <a:lnTo>
                    <a:pt x="0" y="1322597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90648" cy="1360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356289" y="6985596"/>
            <a:ext cx="6798865" cy="3222309"/>
            <a:chOff x="0" y="0"/>
            <a:chExt cx="1790648" cy="84867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90648" cy="848674"/>
            </a:xfrm>
            <a:custGeom>
              <a:avLst/>
              <a:gdLst/>
              <a:ahLst/>
              <a:cxnLst/>
              <a:rect r="r" b="b" t="t" l="l"/>
              <a:pathLst>
                <a:path h="848674" w="1790648">
                  <a:moveTo>
                    <a:pt x="0" y="0"/>
                  </a:moveTo>
                  <a:lnTo>
                    <a:pt x="1790648" y="0"/>
                  </a:lnTo>
                  <a:lnTo>
                    <a:pt x="1790648" y="848674"/>
                  </a:lnTo>
                  <a:lnTo>
                    <a:pt x="0" y="848674"/>
                  </a:lnTo>
                  <a:close/>
                </a:path>
              </a:pathLst>
            </a:custGeom>
            <a:solidFill>
              <a:srgbClr val="FDCCC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790648" cy="88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432925" y="2048050"/>
            <a:ext cx="321815" cy="356727"/>
          </a:xfrm>
          <a:custGeom>
            <a:avLst/>
            <a:gdLst/>
            <a:ahLst/>
            <a:cxnLst/>
            <a:rect r="r" b="b" t="t" l="l"/>
            <a:pathLst>
              <a:path h="356727" w="321815">
                <a:moveTo>
                  <a:pt x="0" y="0"/>
                </a:moveTo>
                <a:lnTo>
                  <a:pt x="321814" y="0"/>
                </a:lnTo>
                <a:lnTo>
                  <a:pt x="321814" y="356727"/>
                </a:lnTo>
                <a:lnTo>
                  <a:pt x="0" y="356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432925" y="7335410"/>
            <a:ext cx="321815" cy="356727"/>
          </a:xfrm>
          <a:custGeom>
            <a:avLst/>
            <a:gdLst/>
            <a:ahLst/>
            <a:cxnLst/>
            <a:rect r="r" b="b" t="t" l="l"/>
            <a:pathLst>
              <a:path h="356727" w="321815">
                <a:moveTo>
                  <a:pt x="0" y="0"/>
                </a:moveTo>
                <a:lnTo>
                  <a:pt x="321814" y="0"/>
                </a:lnTo>
                <a:lnTo>
                  <a:pt x="321814" y="356726"/>
                </a:lnTo>
                <a:lnTo>
                  <a:pt x="0" y="35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593832" y="2631731"/>
            <a:ext cx="2117636" cy="2117636"/>
          </a:xfrm>
          <a:custGeom>
            <a:avLst/>
            <a:gdLst/>
            <a:ahLst/>
            <a:cxnLst/>
            <a:rect r="r" b="b" t="t" l="l"/>
            <a:pathLst>
              <a:path h="2117636" w="2117636">
                <a:moveTo>
                  <a:pt x="0" y="0"/>
                </a:moveTo>
                <a:lnTo>
                  <a:pt x="2117636" y="0"/>
                </a:lnTo>
                <a:lnTo>
                  <a:pt x="2117636" y="2117635"/>
                </a:lnTo>
                <a:lnTo>
                  <a:pt x="0" y="21176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3D47A3"/>
            </a:solidFill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1588408" y="4977966"/>
            <a:ext cx="2123060" cy="1592295"/>
          </a:xfrm>
          <a:custGeom>
            <a:avLst/>
            <a:gdLst/>
            <a:ahLst/>
            <a:cxnLst/>
            <a:rect r="r" b="b" t="t" l="l"/>
            <a:pathLst>
              <a:path h="1592295" w="2123060">
                <a:moveTo>
                  <a:pt x="0" y="0"/>
                </a:moveTo>
                <a:lnTo>
                  <a:pt x="2123060" y="0"/>
                </a:lnTo>
                <a:lnTo>
                  <a:pt x="2123060" y="1592295"/>
                </a:lnTo>
                <a:lnTo>
                  <a:pt x="0" y="1592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w="47625" cap="sq">
            <a:solidFill>
              <a:srgbClr val="3D47A3"/>
            </a:solidFill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1970433" y="756764"/>
            <a:ext cx="13154863" cy="62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5546" spc="-194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RESEARCH AND REFERENCES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6554" y="7205164"/>
            <a:ext cx="11104907" cy="3002741"/>
            <a:chOff x="0" y="0"/>
            <a:chExt cx="14806543" cy="4003655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4806543" cy="4003655"/>
              <a:chOff x="0" y="0"/>
              <a:chExt cx="2924749" cy="79084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924749" cy="790845"/>
              </a:xfrm>
              <a:custGeom>
                <a:avLst/>
                <a:gdLst/>
                <a:ahLst/>
                <a:cxnLst/>
                <a:rect r="r" b="b" t="t" l="l"/>
                <a:pathLst>
                  <a:path h="790845" w="2924749">
                    <a:moveTo>
                      <a:pt x="0" y="0"/>
                    </a:moveTo>
                    <a:lnTo>
                      <a:pt x="2924749" y="0"/>
                    </a:lnTo>
                    <a:lnTo>
                      <a:pt x="2924749" y="790845"/>
                    </a:lnTo>
                    <a:lnTo>
                      <a:pt x="0" y="790845"/>
                    </a:lnTo>
                    <a:close/>
                  </a:path>
                </a:pathLst>
              </a:custGeom>
              <a:solidFill>
                <a:srgbClr val="FDCCCC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2924749" cy="828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52958" y="932446"/>
              <a:ext cx="14500626" cy="2848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2278" indent="-151139" lvl="1">
                <a:lnSpc>
                  <a:spcPts val="1960"/>
                </a:lnSpc>
                <a:buFont typeface="Arial"/>
                <a:buChar char="•"/>
              </a:pPr>
              <a:r>
                <a:rPr lang="en-US" sz="14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7" tooltip="https://economictimes.indiatimes.com/news/india/passengers-report-power-outage-at-delhi-airport-boarding-and-check-in-facilities-briefly-impacted/articleshow/111057633.cms?from=mdr"/>
                </a:rPr>
                <a:t>https://economictimes.indiatimes.com/news/india/passengers-report-power-outage-at-delhi-airport-boarding-and-check-in-facilities-briefly-impacted/articleshow/111057633.cms?from=mdr</a:t>
              </a:r>
            </a:p>
            <a:p>
              <a:pPr algn="l">
                <a:lnSpc>
                  <a:spcPts val="840"/>
                </a:lnSpc>
              </a:pPr>
            </a:p>
            <a:p>
              <a:pPr algn="l" marL="302278" indent="-151139" lvl="1">
                <a:lnSpc>
                  <a:spcPts val="1960"/>
                </a:lnSpc>
                <a:buFont typeface="Arial"/>
                <a:buChar char="•"/>
              </a:pPr>
              <a:r>
                <a:rPr lang="en-US" sz="14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8" tooltip="https://www.indiatoday.in/cities/delhi/story/power-outage-in-delhi-due-to-fire-at-up-grid-aap-says-failure-extremely-worrying-2551836-2024-06-11"/>
                </a:rPr>
                <a:t>https://www.indiatoday.in/cities/delhi/story/power-outage-in-delhi-due-to-fire-at-up-grid-aap-says-failure-extremely-worrying-2551836-2024-06-11</a:t>
              </a:r>
            </a:p>
            <a:p>
              <a:pPr algn="l">
                <a:lnSpc>
                  <a:spcPts val="840"/>
                </a:lnSpc>
              </a:pPr>
            </a:p>
            <a:p>
              <a:pPr algn="l" marL="302278" indent="-151139" lvl="1">
                <a:lnSpc>
                  <a:spcPts val="1960"/>
                </a:lnSpc>
                <a:buFont typeface="Arial"/>
                <a:buChar char="•"/>
              </a:pPr>
              <a:r>
                <a:rPr lang="en-US" sz="14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https://smestreet.in/sectors/servotech-leads-solar-panel-and-charger-installation-4795358</a:t>
              </a:r>
            </a:p>
            <a:p>
              <a:pPr algn="l">
                <a:lnSpc>
                  <a:spcPts val="840"/>
                </a:lnSpc>
              </a:pPr>
            </a:p>
            <a:p>
              <a:pPr algn="l" marL="302278" indent="-151139" lvl="1">
                <a:lnSpc>
                  <a:spcPts val="1960"/>
                </a:lnSpc>
                <a:buFont typeface="Arial"/>
                <a:buChar char="•"/>
              </a:pPr>
              <a:r>
                <a:rPr lang="en-US" sz="1400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9" tooltip="https://www.hindustantimes.com/india-news/several-parts-of-delhi-hit-by-power-outage-minister-atishi-explains-why-101718103163459.html"/>
                </a:rPr>
                <a:t>https://www.hindustantimes.com/india-news/several-parts-of-delhi-hit-by-power-outage-minister-atishi-explains-why-101718103163459.html</a:t>
              </a:r>
            </a:p>
            <a:p>
              <a:pPr algn="l">
                <a:lnSpc>
                  <a:spcPts val="840"/>
                </a:lnSpc>
              </a:pP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152958" y="197419"/>
              <a:ext cx="429086" cy="475636"/>
            </a:xfrm>
            <a:custGeom>
              <a:avLst/>
              <a:gdLst/>
              <a:ahLst/>
              <a:cxnLst/>
              <a:rect r="r" b="b" t="t" l="l"/>
              <a:pathLst>
                <a:path h="475636" w="429086">
                  <a:moveTo>
                    <a:pt x="0" y="0"/>
                  </a:moveTo>
                  <a:lnTo>
                    <a:pt x="429087" y="0"/>
                  </a:lnTo>
                  <a:lnTo>
                    <a:pt x="429087" y="475636"/>
                  </a:lnTo>
                  <a:lnTo>
                    <a:pt x="0" y="475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582045" y="140269"/>
              <a:ext cx="4806569" cy="600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4"/>
                </a:lnSpc>
                <a:spcBef>
                  <a:spcPct val="0"/>
                </a:spcBef>
              </a:pPr>
              <a:r>
                <a:rPr lang="en-US" sz="2696">
                  <a:solidFill>
                    <a:srgbClr val="000000"/>
                  </a:solidFill>
                  <a:latin typeface="Paalalabas Wide"/>
                  <a:ea typeface="Paalalabas Wide"/>
                  <a:cs typeface="Paalalabas Wide"/>
                  <a:sym typeface="Paalalabas Wide"/>
                </a:rPr>
                <a:t>REFERENCE ARTICLES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1840464" y="1990900"/>
            <a:ext cx="6314690" cy="94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696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VISIT BSES 33KV Electric Substation</a:t>
            </a:r>
          </a:p>
          <a:p>
            <a:pPr algn="l" marL="0" indent="0" lvl="0">
              <a:lnSpc>
                <a:spcPts val="3774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1840464" y="7242771"/>
            <a:ext cx="6314690" cy="46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4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TEACHERS &amp; THEIR GUIDANCE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711468" y="2675893"/>
            <a:ext cx="4316372" cy="20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Got to know how data collection &amp; manupilation on data works</a:t>
            </a:r>
          </a:p>
          <a:p>
            <a:pPr algn="l">
              <a:lnSpc>
                <a:spcPts val="9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failures devices which are used and protect the system</a:t>
            </a:r>
          </a:p>
          <a:p>
            <a:pPr algn="l">
              <a:lnSpc>
                <a:spcPts val="9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breakers, MCBS, DMS System &amp; IOT Devices used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610285" y="8145838"/>
            <a:ext cx="6417555" cy="162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289" indent="-202145" lvl="1">
              <a:lnSpc>
                <a:spcPts val="2621"/>
              </a:lnSpc>
              <a:buFont typeface="Arial"/>
              <a:buChar char="•"/>
            </a:pPr>
            <a:r>
              <a:rPr lang="en-US" b="true" sz="18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Mr. Vinay Kumar - AIDS HOD - Idea shaping </a:t>
            </a:r>
          </a:p>
          <a:p>
            <a:pPr algn="l">
              <a:lnSpc>
                <a:spcPts val="1361"/>
              </a:lnSpc>
            </a:pPr>
          </a:p>
          <a:p>
            <a:pPr algn="l" marL="404289" indent="-202145" lvl="1">
              <a:lnSpc>
                <a:spcPts val="2621"/>
              </a:lnSpc>
              <a:buFont typeface="Arial"/>
              <a:buChar char="•"/>
            </a:pPr>
            <a:r>
              <a:rPr lang="en-US" b="true" sz="18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Mr. Neeraj Grag - AIML HOD - Helping in Datasets </a:t>
            </a:r>
          </a:p>
          <a:p>
            <a:pPr algn="l">
              <a:lnSpc>
                <a:spcPts val="1361"/>
              </a:lnSpc>
            </a:pPr>
          </a:p>
          <a:p>
            <a:pPr algn="l" marL="404289" indent="-202145" lvl="1">
              <a:lnSpc>
                <a:spcPts val="2621"/>
              </a:lnSpc>
              <a:buFont typeface="Arial"/>
              <a:buChar char="•"/>
            </a:pPr>
            <a:r>
              <a:rPr lang="en-US" b="true" sz="18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Ms. Neelam Kesarwani - EEE Department - Helping with faulty system analysis &amp; detection working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11468" y="4840142"/>
            <a:ext cx="4316372" cy="128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Collected the SCADA &amp; DMS Data for training of the Model </a:t>
            </a:r>
          </a:p>
          <a:p>
            <a:pPr algn="l">
              <a:lnSpc>
                <a:spcPts val="980"/>
              </a:lnSpc>
            </a:pPr>
          </a:p>
          <a:p>
            <a:pPr algn="l" marL="367048" indent="-183524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Did test analysis of the system which will be integrated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DAGPaZhIQQY</dc:identifier>
  <dcterms:modified xsi:type="dcterms:W3CDTF">2011-08-01T06:04:30Z</dcterms:modified>
  <cp:revision>1</cp:revision>
  <dc:title>AI SQUAD</dc:title>
</cp:coreProperties>
</file>